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12192000"/>
  <p:embeddedFontLst>
    <p:embeddedFont>
      <p:font typeface="Jos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Jost-bold.fntdata"/><Relationship Id="rId25" Type="http://schemas.openxmlformats.org/officeDocument/2006/relationships/font" Target="fonts/Jost-regular.fntdata"/><Relationship Id="rId28" Type="http://schemas.openxmlformats.org/officeDocument/2006/relationships/font" Target="fonts/Jost-boldItalic.fntdata"/><Relationship Id="rId27" Type="http://schemas.openxmlformats.org/officeDocument/2006/relationships/font" Target="fonts/Jos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 name="Google Shape;2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 name="Google Shape;2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 name="Google Shape;3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 name="Google Shape;5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4.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5" name="Shape 15"/>
        <p:cNvGrpSpPr/>
        <p:nvPr/>
      </p:nvGrpSpPr>
      <p:grpSpPr>
        <a:xfrm>
          <a:off x="0" y="0"/>
          <a:ext cx="0" cy="0"/>
          <a:chOff x="0" y="0"/>
          <a:chExt cx="0" cy="0"/>
        </a:xfrm>
      </p:grpSpPr>
      <p:sp>
        <p:nvSpPr>
          <p:cNvPr id="16" name="Google Shape;16;p3"/>
          <p:cNvSpPr/>
          <p:nvPr/>
        </p:nvSpPr>
        <p:spPr>
          <a:xfrm>
            <a:off x="380910" y="4182662"/>
            <a:ext cx="952252" cy="38091"/>
          </a:xfrm>
          <a:prstGeom prst="rect">
            <a:avLst/>
          </a:prstGeom>
          <a:solidFill>
            <a:srgbClr val="C8D0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380905" y="1883842"/>
            <a:ext cx="6326828" cy="2285429"/>
          </a:xfrm>
          <a:prstGeom prst="rect">
            <a:avLst/>
          </a:prstGeom>
          <a:noFill/>
          <a:ln>
            <a:noFill/>
          </a:ln>
        </p:spPr>
        <p:txBody>
          <a:bodyPr anchorCtr="0" anchor="ctr" bIns="0" lIns="0" spcFirstLastPara="1" rIns="0" wrap="square" tIns="0">
            <a:noAutofit/>
          </a:bodyPr>
          <a:lstStyle/>
          <a:p>
            <a:pPr indent="0" lvl="0" marL="0" marR="0" rtl="0" algn="l">
              <a:lnSpc>
                <a:spcPct val="112000"/>
              </a:lnSpc>
              <a:spcBef>
                <a:spcPts val="0"/>
              </a:spcBef>
              <a:spcAft>
                <a:spcPts val="0"/>
              </a:spcAft>
              <a:buClr>
                <a:srgbClr val="000000"/>
              </a:buClr>
              <a:buSzPts val="5400"/>
              <a:buFont typeface="Jost"/>
              <a:buNone/>
            </a:pPr>
            <a:r>
              <a:rPr b="0" i="0" lang="en-US" sz="5400" u="none" cap="none" strike="noStrike">
                <a:solidFill>
                  <a:srgbClr val="000000"/>
                </a:solidFill>
                <a:latin typeface="Jost"/>
                <a:ea typeface="Jost"/>
                <a:cs typeface="Jost"/>
                <a:sym typeface="Jost"/>
              </a:rPr>
              <a:t>STEP COUNT AND YOUTUBE USAGE ANALYSIS</a:t>
            </a:r>
            <a:endParaRPr b="0" i="0" sz="1800" u="none" cap="none" strike="noStrike">
              <a:solidFill>
                <a:schemeClr val="dk1"/>
              </a:solidFill>
              <a:latin typeface="Arial"/>
              <a:ea typeface="Arial"/>
              <a:cs typeface="Arial"/>
              <a:sym typeface="Arial"/>
            </a:endParaRPr>
          </a:p>
        </p:txBody>
      </p:sp>
      <p:sp>
        <p:nvSpPr>
          <p:cNvPr id="18" name="Google Shape;18;p3"/>
          <p:cNvSpPr/>
          <p:nvPr/>
        </p:nvSpPr>
        <p:spPr>
          <a:xfrm>
            <a:off x="380905" y="4325650"/>
            <a:ext cx="6855646" cy="590402"/>
          </a:xfrm>
          <a:prstGeom prst="rect">
            <a:avLst/>
          </a:prstGeom>
          <a:noFill/>
          <a:ln>
            <a:noFill/>
          </a:ln>
        </p:spPr>
        <p:txBody>
          <a:bodyPr anchorCtr="0" anchor="ctr" bIns="0" lIns="0" spcFirstLastPara="1" rIns="0" wrap="square" tIns="0">
            <a:noAutofit/>
          </a:bodyPr>
          <a:lstStyle/>
          <a:p>
            <a:pPr indent="0" lvl="0" marL="0" marR="0" rtl="0" algn="l">
              <a:lnSpc>
                <a:spcPct val="132996"/>
              </a:lnSpc>
              <a:spcBef>
                <a:spcPts val="0"/>
              </a:spcBef>
              <a:spcAft>
                <a:spcPts val="0"/>
              </a:spcAft>
              <a:buClr>
                <a:srgbClr val="000000"/>
              </a:buClr>
              <a:buSzPts val="1782"/>
              <a:buFont typeface="Jost"/>
              <a:buNone/>
            </a:pPr>
            <a:r>
              <a:rPr b="0" i="0" lang="en-US" sz="1782" u="none" cap="none" strike="noStrike">
                <a:solidFill>
                  <a:srgbClr val="000000"/>
                </a:solidFill>
                <a:latin typeface="Jost"/>
                <a:ea typeface="Jost"/>
                <a:cs typeface="Jost"/>
                <a:sym typeface="Jost"/>
              </a:rPr>
              <a:t>An analysis of the relationship between daily step count and the time spent watching YouTube videos in my exam periods..</a:t>
            </a:r>
            <a:endParaRPr b="0" i="0" sz="1800" u="none" cap="none" strike="noStrike">
              <a:solidFill>
                <a:schemeClr val="dk1"/>
              </a:solidFill>
              <a:latin typeface="Arial"/>
              <a:ea typeface="Arial"/>
              <a:cs typeface="Arial"/>
              <a:sym typeface="Arial"/>
            </a:endParaRPr>
          </a:p>
        </p:txBody>
      </p:sp>
      <p:pic>
        <p:nvPicPr>
          <p:cNvPr id="19" name="Google Shape;19;p3"/>
          <p:cNvPicPr preferRelativeResize="0"/>
          <p:nvPr/>
        </p:nvPicPr>
        <p:blipFill rotWithShape="1">
          <a:blip r:embed="rId3">
            <a:alphaModFix/>
          </a:blip>
          <a:srcRect b="-50000" l="-50000" r="-50000" t="-50000"/>
          <a:stretch/>
        </p:blipFill>
        <p:spPr>
          <a:xfrm>
            <a:off x="4580380" y="-1714071"/>
            <a:ext cx="10325731" cy="6856286"/>
          </a:xfrm>
          <a:prstGeom prst="rect">
            <a:avLst/>
          </a:prstGeom>
          <a:noFill/>
          <a:ln>
            <a:noFill/>
          </a:ln>
        </p:spPr>
      </p:pic>
      <p:sp>
        <p:nvSpPr>
          <p:cNvPr id="20" name="Google Shape;20;p3"/>
          <p:cNvSpPr/>
          <p:nvPr/>
        </p:nvSpPr>
        <p:spPr>
          <a:xfrm>
            <a:off x="9475006" y="5561805"/>
            <a:ext cx="2357175" cy="552312"/>
          </a:xfrm>
          <a:prstGeom prst="rect">
            <a:avLst/>
          </a:prstGeom>
          <a:noFill/>
          <a:ln>
            <a:noFill/>
          </a:ln>
        </p:spPr>
        <p:txBody>
          <a:bodyPr anchorCtr="0" anchor="t" bIns="0" lIns="0" spcFirstLastPara="1" rIns="0" wrap="square" tIns="0">
            <a:noAutofit/>
          </a:bodyPr>
          <a:lstStyle/>
          <a:p>
            <a:pPr indent="0" lvl="0" marL="0" marR="0" rtl="0" algn="l">
              <a:lnSpc>
                <a:spcPct val="112000"/>
              </a:lnSpc>
              <a:spcBef>
                <a:spcPts val="0"/>
              </a:spcBef>
              <a:spcAft>
                <a:spcPts val="0"/>
              </a:spcAft>
              <a:buClr>
                <a:srgbClr val="000000"/>
              </a:buClr>
              <a:buSzPts val="1950"/>
              <a:buFont typeface="Jost"/>
              <a:buNone/>
            </a:pPr>
            <a:r>
              <a:rPr b="0" i="0" lang="en-US" sz="1950" u="none" cap="none" strike="noStrike">
                <a:solidFill>
                  <a:srgbClr val="000000"/>
                </a:solidFill>
                <a:latin typeface="Jost"/>
                <a:ea typeface="Jost"/>
                <a:cs typeface="Jost"/>
                <a:sym typeface="Jost"/>
              </a:rPr>
              <a:t>ÇAĞDAŞ EYLEM AKSOY - 31985</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15" name="Shape 115"/>
        <p:cNvGrpSpPr/>
        <p:nvPr/>
      </p:nvGrpSpPr>
      <p:grpSpPr>
        <a:xfrm>
          <a:off x="0" y="0"/>
          <a:ext cx="0" cy="0"/>
          <a:chOff x="0" y="0"/>
          <a:chExt cx="0" cy="0"/>
        </a:xfrm>
      </p:grpSpPr>
      <p:sp>
        <p:nvSpPr>
          <p:cNvPr id="116" name="Google Shape;116;p12"/>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GOING FURTHER WITH MACHINE LEARNING</a:t>
            </a:r>
            <a:endParaRPr b="0" i="0" sz="1800" u="none" cap="none" strike="noStrike">
              <a:solidFill>
                <a:schemeClr val="dk1"/>
              </a:solidFill>
              <a:latin typeface="Arial"/>
              <a:ea typeface="Arial"/>
              <a:cs typeface="Arial"/>
              <a:sym typeface="Arial"/>
            </a:endParaRPr>
          </a:p>
        </p:txBody>
      </p:sp>
      <p:sp>
        <p:nvSpPr>
          <p:cNvPr id="117" name="Google Shape;117;p12"/>
          <p:cNvSpPr/>
          <p:nvPr/>
        </p:nvSpPr>
        <p:spPr>
          <a:xfrm>
            <a:off x="0" y="958957"/>
            <a:ext cx="12188952" cy="276156"/>
          </a:xfrm>
          <a:prstGeom prst="rect">
            <a:avLst/>
          </a:prstGeom>
          <a:noFill/>
          <a:ln>
            <a:noFill/>
          </a:ln>
        </p:spPr>
        <p:txBody>
          <a:bodyPr anchorCtr="0" anchor="t" bIns="0" lIns="0" spcFirstLastPara="1" rIns="0" wrap="square" tIns="0">
            <a:noAutofit/>
          </a:bodyPr>
          <a:lstStyle/>
          <a:p>
            <a:pPr indent="0" lvl="0" marL="0" marR="0" rtl="0" algn="ctr">
              <a:lnSpc>
                <a:spcPct val="133030"/>
              </a:lnSpc>
              <a:spcBef>
                <a:spcPts val="0"/>
              </a:spcBef>
              <a:spcAft>
                <a:spcPts val="0"/>
              </a:spcAft>
              <a:buClr>
                <a:srgbClr val="000000"/>
              </a:buClr>
              <a:buSzPts val="1650"/>
              <a:buFont typeface="Jost"/>
              <a:buNone/>
            </a:pPr>
            <a:r>
              <a:rPr b="0" i="0" lang="en-US" sz="1650" u="none" cap="none" strike="noStrike">
                <a:solidFill>
                  <a:srgbClr val="000000"/>
                </a:solidFill>
                <a:latin typeface="Jost"/>
                <a:ea typeface="Jost"/>
                <a:cs typeface="Jost"/>
                <a:sym typeface="Jost"/>
              </a:rPr>
              <a:t>I came up with k-means clustering. With the elbow method, I found the optimal k and then I did a clustered plot.</a:t>
            </a:r>
            <a:endParaRPr b="0" i="0" sz="1800" u="none" cap="none" strike="noStrike">
              <a:solidFill>
                <a:schemeClr val="dk1"/>
              </a:solidFill>
              <a:latin typeface="Arial"/>
              <a:ea typeface="Arial"/>
              <a:cs typeface="Arial"/>
              <a:sym typeface="Arial"/>
            </a:endParaRPr>
          </a:p>
        </p:txBody>
      </p:sp>
      <p:pic>
        <p:nvPicPr>
          <p:cNvPr descr="k-means clustering.png" id="118" name="Google Shape;118;p12"/>
          <p:cNvPicPr preferRelativeResize="0"/>
          <p:nvPr/>
        </p:nvPicPr>
        <p:blipFill rotWithShape="1">
          <a:blip r:embed="rId3">
            <a:alphaModFix/>
          </a:blip>
          <a:srcRect b="0" l="0" r="0" t="0"/>
          <a:stretch/>
        </p:blipFill>
        <p:spPr>
          <a:xfrm>
            <a:off x="727509" y="1647413"/>
            <a:ext cx="5020363" cy="3113896"/>
          </a:xfrm>
          <a:prstGeom prst="rect">
            <a:avLst/>
          </a:prstGeom>
          <a:noFill/>
          <a:ln>
            <a:noFill/>
          </a:ln>
        </p:spPr>
      </p:pic>
      <p:sp>
        <p:nvSpPr>
          <p:cNvPr id="119" name="Google Shape;119;p12"/>
          <p:cNvSpPr/>
          <p:nvPr/>
        </p:nvSpPr>
        <p:spPr>
          <a:xfrm>
            <a:off x="199975" y="4898346"/>
            <a:ext cx="6075431" cy="1285554"/>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The elbow plot indicates that the optimal number of clusters is around 3, as the distortion significantly reduces up to this point and flattens afterward. This suggests that segmenting the data into 3 groups captures the underlying structure effectively.</a:t>
            </a:r>
            <a:endParaRPr b="0" i="0" sz="1800" u="none" cap="none" strike="noStrike">
              <a:solidFill>
                <a:schemeClr val="dk1"/>
              </a:solidFill>
              <a:latin typeface="Arial"/>
              <a:ea typeface="Arial"/>
              <a:cs typeface="Arial"/>
              <a:sym typeface="Arial"/>
            </a:endParaRPr>
          </a:p>
        </p:txBody>
      </p:sp>
      <p:pic>
        <p:nvPicPr>
          <p:cNvPr descr="daily clusterin.png" id="120" name="Google Shape;120;p12"/>
          <p:cNvPicPr preferRelativeResize="0"/>
          <p:nvPr/>
        </p:nvPicPr>
        <p:blipFill rotWithShape="1">
          <a:blip r:embed="rId4">
            <a:alphaModFix/>
          </a:blip>
          <a:srcRect b="0" l="0" r="0" t="0"/>
          <a:stretch/>
        </p:blipFill>
        <p:spPr>
          <a:xfrm>
            <a:off x="6189702" y="1725849"/>
            <a:ext cx="5523119" cy="2957024"/>
          </a:xfrm>
          <a:prstGeom prst="rect">
            <a:avLst/>
          </a:prstGeom>
          <a:noFill/>
          <a:ln>
            <a:noFill/>
          </a:ln>
        </p:spPr>
      </p:pic>
      <p:sp>
        <p:nvSpPr>
          <p:cNvPr id="121" name="Google Shape;121;p12"/>
          <p:cNvSpPr/>
          <p:nvPr/>
        </p:nvSpPr>
        <p:spPr>
          <a:xfrm>
            <a:off x="5913546" y="4898346"/>
            <a:ext cx="6075431" cy="1542664"/>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The scatter plot shows the clustering of daily activity based on video counts and step counts. Two distinct clusters are visible, with centroids marked in red. The clustering suggests distinct behavioral patterns in video watching and physical activity, potentially influenced by external factors like exam periods or personal habits.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26" name="Shape 126"/>
        <p:cNvGrpSpPr/>
        <p:nvPr/>
      </p:nvGrpSpPr>
      <p:grpSpPr>
        <a:xfrm>
          <a:off x="0" y="0"/>
          <a:ext cx="0" cy="0"/>
          <a:chOff x="0" y="0"/>
          <a:chExt cx="0" cy="0"/>
        </a:xfrm>
      </p:grpSpPr>
      <p:sp>
        <p:nvSpPr>
          <p:cNvPr id="127" name="Google Shape;127;p13"/>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CASUAL INFERENCE </a:t>
            </a:r>
            <a:endParaRPr b="0" i="0" sz="1800" u="none" cap="none" strike="noStrike">
              <a:solidFill>
                <a:schemeClr val="dk1"/>
              </a:solidFill>
              <a:latin typeface="Arial"/>
              <a:ea typeface="Arial"/>
              <a:cs typeface="Arial"/>
              <a:sym typeface="Arial"/>
            </a:endParaRPr>
          </a:p>
        </p:txBody>
      </p:sp>
      <p:sp>
        <p:nvSpPr>
          <p:cNvPr id="128" name="Google Shape;128;p13"/>
          <p:cNvSpPr/>
          <p:nvPr/>
        </p:nvSpPr>
        <p:spPr>
          <a:xfrm>
            <a:off x="761810" y="1886371"/>
            <a:ext cx="11617595" cy="876081"/>
          </a:xfrm>
          <a:prstGeom prst="rect">
            <a:avLst/>
          </a:prstGeom>
          <a:noFill/>
          <a:ln>
            <a:noFill/>
          </a:ln>
        </p:spPr>
        <p:txBody>
          <a:bodyPr anchorCtr="0" anchor="ctr" bIns="0" lIns="0" spcFirstLastPara="1" rIns="0" wrap="square" tIns="0">
            <a:noAutofit/>
          </a:bodyPr>
          <a:lstStyle/>
          <a:p>
            <a:pPr indent="-242900" lvl="0" marL="242900" marR="0" rtl="0" algn="l">
              <a:lnSpc>
                <a:spcPct val="125952"/>
              </a:lnSpc>
              <a:spcBef>
                <a:spcPts val="0"/>
              </a:spcBef>
              <a:spcAft>
                <a:spcPts val="0"/>
              </a:spcAft>
              <a:buClr>
                <a:srgbClr val="000000"/>
              </a:buClr>
              <a:buSzPts val="1418"/>
              <a:buFont typeface="Jost"/>
              <a:buChar char="•"/>
            </a:pPr>
            <a:r>
              <a:rPr b="0" i="0" lang="en-US" sz="1418" u="none" cap="none" strike="noStrike">
                <a:solidFill>
                  <a:srgbClr val="000000"/>
                </a:solidFill>
                <a:latin typeface="Jost"/>
                <a:ea typeface="Jost"/>
                <a:cs typeface="Jost"/>
                <a:sym typeface="Jost"/>
              </a:rPr>
              <a:t>I also did a casual inference.I calculated the Average Treatment Effect on Steps as -712.00.The causal inference analysis indicates a negative treatment effect, with an average reduction of 712 steps in the treatment group (those watching more than 10 videos daily) compared to the matched control group. This suggests that higher video consumption may be associated with decreased physical activity levels, highlighting a potential trade-off between screen time and physical activity.</a:t>
            </a:r>
            <a:endParaRPr b="0" i="0" sz="1800" u="none" cap="none" strike="noStrike">
              <a:solidFill>
                <a:schemeClr val="dk1"/>
              </a:solidFill>
              <a:latin typeface="Arial"/>
              <a:ea typeface="Arial"/>
              <a:cs typeface="Arial"/>
              <a:sym typeface="Arial"/>
            </a:endParaRPr>
          </a:p>
        </p:txBody>
      </p:sp>
      <p:sp>
        <p:nvSpPr>
          <p:cNvPr id="129" name="Google Shape;129;p13"/>
          <p:cNvSpPr/>
          <p:nvPr/>
        </p:nvSpPr>
        <p:spPr>
          <a:xfrm>
            <a:off x="1222378" y="3297791"/>
            <a:ext cx="3365694" cy="203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13"/>
          <p:cNvPicPr preferRelativeResize="0"/>
          <p:nvPr/>
        </p:nvPicPr>
        <p:blipFill rotWithShape="1">
          <a:blip r:embed="rId3">
            <a:alphaModFix/>
          </a:blip>
          <a:srcRect b="1364" l="-10340" r="-10340" t="1365"/>
          <a:stretch/>
        </p:blipFill>
        <p:spPr>
          <a:xfrm>
            <a:off x="1222378" y="3297791"/>
            <a:ext cx="3365694" cy="2034600"/>
          </a:xfrm>
          <a:prstGeom prst="rect">
            <a:avLst/>
          </a:prstGeom>
          <a:noFill/>
          <a:ln>
            <a:noFill/>
          </a:ln>
        </p:spPr>
      </p:pic>
      <p:pic>
        <p:nvPicPr>
          <p:cNvPr id="131" name="Google Shape;131;p13"/>
          <p:cNvPicPr preferRelativeResize="0"/>
          <p:nvPr/>
        </p:nvPicPr>
        <p:blipFill rotWithShape="1">
          <a:blip r:embed="rId4">
            <a:alphaModFix/>
          </a:blip>
          <a:srcRect b="0" l="0" r="0" t="0"/>
          <a:stretch/>
        </p:blipFill>
        <p:spPr>
          <a:xfrm>
            <a:off x="761810" y="2994120"/>
            <a:ext cx="4286832" cy="2783657"/>
          </a:xfrm>
          <a:prstGeom prst="rect">
            <a:avLst/>
          </a:prstGeom>
          <a:noFill/>
          <a:ln>
            <a:noFill/>
          </a:ln>
        </p:spPr>
      </p:pic>
      <p:sp>
        <p:nvSpPr>
          <p:cNvPr id="132" name="Google Shape;132;p13"/>
          <p:cNvSpPr/>
          <p:nvPr/>
        </p:nvSpPr>
        <p:spPr>
          <a:xfrm>
            <a:off x="6439656" y="3296072"/>
            <a:ext cx="3496708" cy="2113800"/>
          </a:xfrm>
          <a:prstGeom prst="rect">
            <a:avLst/>
          </a:prstGeom>
          <a:solidFill>
            <a:srgbClr val="0710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3"/>
          <p:cNvPicPr preferRelativeResize="0"/>
          <p:nvPr/>
        </p:nvPicPr>
        <p:blipFill rotWithShape="1">
          <a:blip r:embed="rId5">
            <a:alphaModFix/>
          </a:blip>
          <a:srcRect b="-8125" l="-46153" r="-46153" t="-8126"/>
          <a:stretch/>
        </p:blipFill>
        <p:spPr>
          <a:xfrm>
            <a:off x="6439656" y="3296072"/>
            <a:ext cx="3496708" cy="2113800"/>
          </a:xfrm>
          <a:prstGeom prst="rect">
            <a:avLst/>
          </a:prstGeom>
          <a:noFill/>
          <a:ln>
            <a:noFill/>
          </a:ln>
        </p:spPr>
      </p:pic>
      <p:pic>
        <p:nvPicPr>
          <p:cNvPr id="134" name="Google Shape;134;p13"/>
          <p:cNvPicPr preferRelativeResize="0"/>
          <p:nvPr/>
        </p:nvPicPr>
        <p:blipFill rotWithShape="1">
          <a:blip r:embed="rId4">
            <a:alphaModFix/>
          </a:blip>
          <a:srcRect b="0" l="0" r="0" t="0"/>
          <a:stretch/>
        </p:blipFill>
        <p:spPr>
          <a:xfrm>
            <a:off x="5961159" y="2980580"/>
            <a:ext cx="4453702" cy="28920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39" name="Shape 139"/>
        <p:cNvGrpSpPr/>
        <p:nvPr/>
      </p:nvGrpSpPr>
      <p:grpSpPr>
        <a:xfrm>
          <a:off x="0" y="0"/>
          <a:ext cx="0" cy="0"/>
          <a:chOff x="0" y="0"/>
          <a:chExt cx="0" cy="0"/>
        </a:xfrm>
      </p:grpSpPr>
      <p:sp>
        <p:nvSpPr>
          <p:cNvPr id="140" name="Google Shape;140;p14"/>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CONTENTS THAT I CONSUMING</a:t>
            </a:r>
            <a:endParaRPr b="0" i="0" sz="1800" u="none" cap="none" strike="noStrike">
              <a:solidFill>
                <a:schemeClr val="dk1"/>
              </a:solidFill>
              <a:latin typeface="Arial"/>
              <a:ea typeface="Arial"/>
              <a:cs typeface="Arial"/>
              <a:sym typeface="Arial"/>
            </a:endParaRPr>
          </a:p>
        </p:txBody>
      </p:sp>
      <p:sp>
        <p:nvSpPr>
          <p:cNvPr id="141" name="Google Shape;141;p14"/>
          <p:cNvSpPr/>
          <p:nvPr/>
        </p:nvSpPr>
        <p:spPr>
          <a:xfrm>
            <a:off x="0" y="958957"/>
            <a:ext cx="12188952" cy="828468"/>
          </a:xfrm>
          <a:prstGeom prst="rect">
            <a:avLst/>
          </a:prstGeom>
          <a:noFill/>
          <a:ln>
            <a:noFill/>
          </a:ln>
        </p:spPr>
        <p:txBody>
          <a:bodyPr anchorCtr="0" anchor="t" bIns="0" lIns="0" spcFirstLastPara="1" rIns="0" wrap="square" tIns="0">
            <a:noAutofit/>
          </a:bodyPr>
          <a:lstStyle/>
          <a:p>
            <a:pPr indent="0" lvl="0" marL="0" marR="0" rtl="0" algn="ctr">
              <a:lnSpc>
                <a:spcPct val="133030"/>
              </a:lnSpc>
              <a:spcBef>
                <a:spcPts val="0"/>
              </a:spcBef>
              <a:spcAft>
                <a:spcPts val="0"/>
              </a:spcAft>
              <a:buClr>
                <a:srgbClr val="000000"/>
              </a:buClr>
              <a:buSzPts val="1650"/>
              <a:buFont typeface="Jost"/>
              <a:buNone/>
            </a:pPr>
            <a:r>
              <a:rPr b="0" i="0" lang="en-US" sz="1650" u="none" cap="none" strike="noStrike">
                <a:solidFill>
                  <a:srgbClr val="000000"/>
                </a:solidFill>
                <a:latin typeface="Jost"/>
                <a:ea typeface="Jost"/>
                <a:cs typeface="Jost"/>
                <a:sym typeface="Jost"/>
              </a:rPr>
              <a:t>Then, I did topic modeling which shows my most preferred contents. From here, I can make an assumption on whether my preferences change or not during the exam periods. Because, in the exams, maybe I can turn towards some motivational content in order to keep myself motivated.</a:t>
            </a:r>
            <a:endParaRPr b="0" i="0" sz="1800" u="none" cap="none" strike="noStrike">
              <a:solidFill>
                <a:schemeClr val="dk1"/>
              </a:solidFill>
              <a:latin typeface="Arial"/>
              <a:ea typeface="Arial"/>
              <a:cs typeface="Arial"/>
              <a:sym typeface="Arial"/>
            </a:endParaRPr>
          </a:p>
        </p:txBody>
      </p:sp>
      <p:pic>
        <p:nvPicPr>
          <p:cNvPr descr="topic2.png" id="142" name="Google Shape;142;p14"/>
          <p:cNvPicPr preferRelativeResize="0"/>
          <p:nvPr/>
        </p:nvPicPr>
        <p:blipFill rotWithShape="1">
          <a:blip r:embed="rId3">
            <a:alphaModFix/>
          </a:blip>
          <a:srcRect b="0" l="0" r="0" t="0"/>
          <a:stretch/>
        </p:blipFill>
        <p:spPr>
          <a:xfrm>
            <a:off x="476131" y="2864440"/>
            <a:ext cx="3618595" cy="1955874"/>
          </a:xfrm>
          <a:prstGeom prst="rect">
            <a:avLst/>
          </a:prstGeom>
          <a:noFill/>
          <a:ln>
            <a:noFill/>
          </a:ln>
        </p:spPr>
      </p:pic>
      <p:sp>
        <p:nvSpPr>
          <p:cNvPr id="143" name="Google Shape;143;p14"/>
          <p:cNvSpPr/>
          <p:nvPr/>
        </p:nvSpPr>
        <p:spPr>
          <a:xfrm>
            <a:off x="295201" y="4957350"/>
            <a:ext cx="3980455" cy="51422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Here, we can observe some entertainment videos that I watched.</a:t>
            </a:r>
            <a:endParaRPr b="0" i="0" sz="1800" u="none" cap="none" strike="noStrike">
              <a:solidFill>
                <a:schemeClr val="dk1"/>
              </a:solidFill>
              <a:latin typeface="Arial"/>
              <a:ea typeface="Arial"/>
              <a:cs typeface="Arial"/>
              <a:sym typeface="Arial"/>
            </a:endParaRPr>
          </a:p>
        </p:txBody>
      </p:sp>
      <p:pic>
        <p:nvPicPr>
          <p:cNvPr descr="topic modelling.png" id="144" name="Google Shape;144;p14"/>
          <p:cNvPicPr preferRelativeResize="0"/>
          <p:nvPr/>
        </p:nvPicPr>
        <p:blipFill rotWithShape="1">
          <a:blip r:embed="rId4">
            <a:alphaModFix/>
          </a:blip>
          <a:srcRect b="456" l="457" r="456" t="457"/>
          <a:stretch/>
        </p:blipFill>
        <p:spPr>
          <a:xfrm>
            <a:off x="4285178" y="2864440"/>
            <a:ext cx="3618595" cy="1955874"/>
          </a:xfrm>
          <a:prstGeom prst="rect">
            <a:avLst/>
          </a:prstGeom>
          <a:noFill/>
          <a:ln>
            <a:noFill/>
          </a:ln>
        </p:spPr>
      </p:pic>
      <p:sp>
        <p:nvSpPr>
          <p:cNvPr id="145" name="Google Shape;145;p14"/>
          <p:cNvSpPr/>
          <p:nvPr/>
        </p:nvSpPr>
        <p:spPr>
          <a:xfrm>
            <a:off x="4104249" y="4957350"/>
            <a:ext cx="3980455" cy="51422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In this topic, we can see some educational videos</a:t>
            </a:r>
            <a:endParaRPr b="0" i="0" sz="1800" u="none" cap="none" strike="noStrike">
              <a:solidFill>
                <a:schemeClr val="dk1"/>
              </a:solidFill>
              <a:latin typeface="Arial"/>
              <a:ea typeface="Arial"/>
              <a:cs typeface="Arial"/>
              <a:sym typeface="Arial"/>
            </a:endParaRPr>
          </a:p>
        </p:txBody>
      </p:sp>
      <p:pic>
        <p:nvPicPr>
          <p:cNvPr descr="topic3.png" id="146" name="Google Shape;146;p14"/>
          <p:cNvPicPr preferRelativeResize="0"/>
          <p:nvPr/>
        </p:nvPicPr>
        <p:blipFill rotWithShape="1">
          <a:blip r:embed="rId5">
            <a:alphaModFix/>
          </a:blip>
          <a:srcRect b="0" l="0" r="0" t="0"/>
          <a:stretch/>
        </p:blipFill>
        <p:spPr>
          <a:xfrm>
            <a:off x="8094226" y="2864440"/>
            <a:ext cx="3618595" cy="1955874"/>
          </a:xfrm>
          <a:prstGeom prst="rect">
            <a:avLst/>
          </a:prstGeom>
          <a:noFill/>
          <a:ln>
            <a:noFill/>
          </a:ln>
        </p:spPr>
      </p:pic>
      <p:sp>
        <p:nvSpPr>
          <p:cNvPr id="147" name="Google Shape;147;p14"/>
          <p:cNvSpPr/>
          <p:nvPr/>
        </p:nvSpPr>
        <p:spPr>
          <a:xfrm>
            <a:off x="7913296" y="4957350"/>
            <a:ext cx="3980455" cy="51422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And also here I watched mostly the educational stuff.</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52" name="Shape 152"/>
        <p:cNvGrpSpPr/>
        <p:nvPr/>
      </p:nvGrpSpPr>
      <p:grpSpPr>
        <a:xfrm>
          <a:off x="0" y="0"/>
          <a:ext cx="0" cy="0"/>
          <a:chOff x="0" y="0"/>
          <a:chExt cx="0" cy="0"/>
        </a:xfrm>
      </p:grpSpPr>
      <p:sp>
        <p:nvSpPr>
          <p:cNvPr id="153" name="Google Shape;153;p15"/>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CORRELATION BETWEEN STEP COUNT AND YOUTUBE 📈 </a:t>
            </a:r>
            <a:endParaRPr b="0" i="0" sz="1800" u="none" cap="none" strike="noStrike">
              <a:solidFill>
                <a:schemeClr val="dk1"/>
              </a:solidFill>
              <a:latin typeface="Arial"/>
              <a:ea typeface="Arial"/>
              <a:cs typeface="Arial"/>
              <a:sym typeface="Arial"/>
            </a:endParaRPr>
          </a:p>
        </p:txBody>
      </p:sp>
      <p:pic>
        <p:nvPicPr>
          <p:cNvPr descr="relationwithstep.png" id="154" name="Google Shape;154;p15"/>
          <p:cNvPicPr preferRelativeResize="0"/>
          <p:nvPr/>
        </p:nvPicPr>
        <p:blipFill rotWithShape="1">
          <a:blip r:embed="rId3">
            <a:alphaModFix/>
          </a:blip>
          <a:srcRect b="0" l="0" r="0" t="0"/>
          <a:stretch/>
        </p:blipFill>
        <p:spPr>
          <a:xfrm>
            <a:off x="476131" y="1847359"/>
            <a:ext cx="5523119" cy="3294884"/>
          </a:xfrm>
          <a:prstGeom prst="rect">
            <a:avLst/>
          </a:prstGeom>
          <a:noFill/>
          <a:ln>
            <a:noFill/>
          </a:ln>
        </p:spPr>
      </p:pic>
      <p:sp>
        <p:nvSpPr>
          <p:cNvPr id="155" name="Google Shape;155;p15"/>
          <p:cNvSpPr/>
          <p:nvPr/>
        </p:nvSpPr>
        <p:spPr>
          <a:xfrm>
            <a:off x="199975" y="5273923"/>
            <a:ext cx="6075431" cy="552312"/>
          </a:xfrm>
          <a:prstGeom prst="rect">
            <a:avLst/>
          </a:prstGeom>
          <a:noFill/>
          <a:ln>
            <a:noFill/>
          </a:ln>
        </p:spPr>
        <p:txBody>
          <a:bodyPr anchorCtr="0" anchor="t" bIns="0" lIns="0" spcFirstLastPara="1" rIns="0" wrap="square" tIns="0">
            <a:noAutofit/>
          </a:bodyPr>
          <a:lstStyle/>
          <a:p>
            <a:pPr indent="0" lvl="0" marL="0" marR="0" rtl="0" algn="ctr">
              <a:lnSpc>
                <a:spcPct val="126038"/>
              </a:lnSpc>
              <a:spcBef>
                <a:spcPts val="0"/>
              </a:spcBef>
              <a:spcAft>
                <a:spcPts val="0"/>
              </a:spcAft>
              <a:buClr>
                <a:srgbClr val="000000"/>
              </a:buClr>
              <a:buSzPts val="1782"/>
              <a:buFont typeface="Jost"/>
              <a:buNone/>
            </a:pPr>
            <a:r>
              <a:rPr b="0" i="0" lang="en-US" sz="1782" u="none" cap="none" strike="noStrike">
                <a:solidFill>
                  <a:srgbClr val="000000"/>
                </a:solidFill>
                <a:latin typeface="Jost"/>
                <a:ea typeface="Jost"/>
                <a:cs typeface="Jost"/>
                <a:sym typeface="Jost"/>
              </a:rPr>
              <a:t>From here, we cannot see a strong correlation between step count and video count.</a:t>
            </a:r>
            <a:endParaRPr b="0" i="0" sz="1800" u="none" cap="none" strike="noStrike">
              <a:solidFill>
                <a:schemeClr val="dk1"/>
              </a:solidFill>
              <a:latin typeface="Arial"/>
              <a:ea typeface="Arial"/>
              <a:cs typeface="Arial"/>
              <a:sym typeface="Arial"/>
            </a:endParaRPr>
          </a:p>
        </p:txBody>
      </p:sp>
      <p:pic>
        <p:nvPicPr>
          <p:cNvPr descr="next-correl.png" id="156" name="Google Shape;156;p15"/>
          <p:cNvPicPr preferRelativeResize="0"/>
          <p:nvPr/>
        </p:nvPicPr>
        <p:blipFill rotWithShape="1">
          <a:blip r:embed="rId4">
            <a:alphaModFix/>
          </a:blip>
          <a:srcRect b="-1340" l="-1341" r="-1340" t="-1341"/>
          <a:stretch/>
        </p:blipFill>
        <p:spPr>
          <a:xfrm>
            <a:off x="6189702" y="1849023"/>
            <a:ext cx="5523119" cy="3291556"/>
          </a:xfrm>
          <a:prstGeom prst="rect">
            <a:avLst/>
          </a:prstGeom>
          <a:noFill/>
          <a:ln>
            <a:noFill/>
          </a:ln>
        </p:spPr>
      </p:pic>
      <p:sp>
        <p:nvSpPr>
          <p:cNvPr id="157" name="Google Shape;157;p15"/>
          <p:cNvSpPr/>
          <p:nvPr/>
        </p:nvSpPr>
        <p:spPr>
          <a:xfrm>
            <a:off x="5913546" y="5273923"/>
            <a:ext cx="6075431" cy="828468"/>
          </a:xfrm>
          <a:prstGeom prst="rect">
            <a:avLst/>
          </a:prstGeom>
          <a:noFill/>
          <a:ln>
            <a:noFill/>
          </a:ln>
        </p:spPr>
        <p:txBody>
          <a:bodyPr anchorCtr="0" anchor="t" bIns="0" lIns="0" spcFirstLastPara="1" rIns="0" wrap="square" tIns="0">
            <a:noAutofit/>
          </a:bodyPr>
          <a:lstStyle/>
          <a:p>
            <a:pPr indent="0" lvl="0" marL="0" marR="0" rtl="0" algn="ctr">
              <a:lnSpc>
                <a:spcPct val="126038"/>
              </a:lnSpc>
              <a:spcBef>
                <a:spcPts val="0"/>
              </a:spcBef>
              <a:spcAft>
                <a:spcPts val="0"/>
              </a:spcAft>
              <a:buClr>
                <a:srgbClr val="000000"/>
              </a:buClr>
              <a:buSzPts val="1782"/>
              <a:buFont typeface="Jost"/>
              <a:buNone/>
            </a:pPr>
            <a:r>
              <a:rPr b="0" i="0" lang="en-US" sz="1782" u="none" cap="none" strike="noStrike">
                <a:solidFill>
                  <a:srgbClr val="000000"/>
                </a:solidFill>
                <a:latin typeface="Jost"/>
                <a:ea typeface="Jost"/>
                <a:cs typeface="Jost"/>
                <a:sym typeface="Jost"/>
              </a:rPr>
              <a:t>Although a weak positive trend is observed between video count and step count, the correlation is not statistically significant.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62" name="Shape 162"/>
        <p:cNvGrpSpPr/>
        <p:nvPr/>
      </p:nvGrpSpPr>
      <p:grpSpPr>
        <a:xfrm>
          <a:off x="0" y="0"/>
          <a:ext cx="0" cy="0"/>
          <a:chOff x="0" y="0"/>
          <a:chExt cx="0" cy="0"/>
        </a:xfrm>
      </p:grpSpPr>
      <p:sp>
        <p:nvSpPr>
          <p:cNvPr id="163" name="Google Shape;163;p16"/>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SOME ADDITIONAL STATISTICS AND CORRELATION HEATMAP</a:t>
            </a:r>
            <a:endParaRPr b="0" i="0" sz="1800" u="none" cap="none" strike="noStrike">
              <a:solidFill>
                <a:schemeClr val="dk1"/>
              </a:solidFill>
              <a:latin typeface="Arial"/>
              <a:ea typeface="Arial"/>
              <a:cs typeface="Arial"/>
              <a:sym typeface="Arial"/>
            </a:endParaRPr>
          </a:p>
        </p:txBody>
      </p:sp>
      <p:pic>
        <p:nvPicPr>
          <p:cNvPr descr="descriptive statistics.png" id="164" name="Google Shape;164;p16"/>
          <p:cNvPicPr preferRelativeResize="0"/>
          <p:nvPr/>
        </p:nvPicPr>
        <p:blipFill rotWithShape="1">
          <a:blip r:embed="rId3">
            <a:alphaModFix/>
          </a:blip>
          <a:srcRect b="0" l="0" r="0" t="0"/>
          <a:stretch/>
        </p:blipFill>
        <p:spPr>
          <a:xfrm>
            <a:off x="476131" y="2572156"/>
            <a:ext cx="5523119" cy="1778632"/>
          </a:xfrm>
          <a:prstGeom prst="rect">
            <a:avLst/>
          </a:prstGeom>
          <a:noFill/>
          <a:ln>
            <a:noFill/>
          </a:ln>
        </p:spPr>
      </p:pic>
      <p:sp>
        <p:nvSpPr>
          <p:cNvPr id="165" name="Google Shape;165;p16"/>
          <p:cNvSpPr/>
          <p:nvPr/>
        </p:nvSpPr>
        <p:spPr>
          <a:xfrm>
            <a:off x="199975" y="5412567"/>
            <a:ext cx="6075431" cy="1028443"/>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The corrected text is: The average step count (mean) is 10,256.62, which is higher than the Non-Exam period's average. The standard deviation values indicate that step counts are more consistent during the Exam period.</a:t>
            </a:r>
            <a:endParaRPr b="0" i="0" sz="1800" u="none" cap="none" strike="noStrike">
              <a:solidFill>
                <a:schemeClr val="dk1"/>
              </a:solidFill>
              <a:latin typeface="Arial"/>
              <a:ea typeface="Arial"/>
              <a:cs typeface="Arial"/>
              <a:sym typeface="Arial"/>
            </a:endParaRPr>
          </a:p>
        </p:txBody>
      </p:sp>
      <p:pic>
        <p:nvPicPr>
          <p:cNvPr descr="correlation heatmap.png" id="166" name="Google Shape;166;p16"/>
          <p:cNvPicPr preferRelativeResize="0"/>
          <p:nvPr/>
        </p:nvPicPr>
        <p:blipFill rotWithShape="1">
          <a:blip r:embed="rId4">
            <a:alphaModFix/>
          </a:blip>
          <a:srcRect b="0" l="0" r="0" t="0"/>
          <a:stretch/>
        </p:blipFill>
        <p:spPr>
          <a:xfrm>
            <a:off x="6878051" y="1647413"/>
            <a:ext cx="4146420" cy="3628118"/>
          </a:xfrm>
          <a:prstGeom prst="rect">
            <a:avLst/>
          </a:prstGeom>
          <a:noFill/>
          <a:ln>
            <a:noFill/>
          </a:ln>
        </p:spPr>
      </p:pic>
      <p:sp>
        <p:nvSpPr>
          <p:cNvPr id="167" name="Google Shape;167;p16"/>
          <p:cNvSpPr/>
          <p:nvPr/>
        </p:nvSpPr>
        <p:spPr>
          <a:xfrm>
            <a:off x="5913546" y="5412567"/>
            <a:ext cx="6075431" cy="25711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the correlation is 0.32,showing a weak positive relationship..</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72" name="Shape 172"/>
        <p:cNvGrpSpPr/>
        <p:nvPr/>
      </p:nvGrpSpPr>
      <p:grpSpPr>
        <a:xfrm>
          <a:off x="0" y="0"/>
          <a:ext cx="0" cy="0"/>
          <a:chOff x="0" y="0"/>
          <a:chExt cx="0" cy="0"/>
        </a:xfrm>
      </p:grpSpPr>
      <p:sp>
        <p:nvSpPr>
          <p:cNvPr id="173" name="Google Shape;173;p17"/>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HYPOTHESIS TESTING</a:t>
            </a:r>
            <a:endParaRPr b="0" i="0" sz="1800" u="none" cap="none" strike="noStrike">
              <a:solidFill>
                <a:schemeClr val="dk1"/>
              </a:solidFill>
              <a:latin typeface="Arial"/>
              <a:ea typeface="Arial"/>
              <a:cs typeface="Arial"/>
              <a:sym typeface="Arial"/>
            </a:endParaRPr>
          </a:p>
        </p:txBody>
      </p:sp>
      <p:sp>
        <p:nvSpPr>
          <p:cNvPr id="174" name="Google Shape;174;p17"/>
          <p:cNvSpPr/>
          <p:nvPr/>
        </p:nvSpPr>
        <p:spPr>
          <a:xfrm>
            <a:off x="952262" y="1437915"/>
            <a:ext cx="5446938" cy="5077490"/>
          </a:xfrm>
          <a:prstGeom prst="rect">
            <a:avLst/>
          </a:prstGeom>
          <a:noFill/>
          <a:ln>
            <a:noFill/>
          </a:ln>
        </p:spPr>
        <p:txBody>
          <a:bodyPr anchorCtr="0" anchor="ctr" bIns="0" lIns="0" spcFirstLastPara="1" rIns="0" wrap="square" tIns="0">
            <a:noAutofit/>
          </a:bodyPr>
          <a:lstStyle/>
          <a:p>
            <a:pPr indent="-242900" lvl="0" marL="242900" marR="0" rtl="0" algn="l">
              <a:lnSpc>
                <a:spcPct val="125985"/>
              </a:lnSpc>
              <a:spcBef>
                <a:spcPts val="0"/>
              </a:spcBef>
              <a:spcAft>
                <a:spcPts val="0"/>
              </a:spcAft>
              <a:buClr>
                <a:srgbClr val="000000"/>
              </a:buClr>
              <a:buSzPts val="2309"/>
              <a:buFont typeface="Jost"/>
              <a:buChar char="•"/>
            </a:pPr>
            <a:r>
              <a:rPr b="0" i="0" lang="en-US" sz="2309" u="none" cap="none" strike="noStrike">
                <a:solidFill>
                  <a:srgbClr val="000000"/>
                </a:solidFill>
                <a:latin typeface="Jost"/>
                <a:ea typeface="Jost"/>
                <a:cs typeface="Jost"/>
                <a:sym typeface="Jost"/>
              </a:rPr>
              <a:t>Defining the Hypothesis</a:t>
            </a:r>
            <a:endParaRPr/>
          </a:p>
          <a:p>
            <a:pPr indent="-242900" lvl="1" marL="485800" marR="0" rtl="0" algn="l">
              <a:lnSpc>
                <a:spcPct val="133009"/>
              </a:lnSpc>
              <a:spcBef>
                <a:spcPts val="374"/>
              </a:spcBef>
              <a:spcAft>
                <a:spcPts val="0"/>
              </a:spcAft>
              <a:buClr>
                <a:srgbClr val="000000"/>
              </a:buClr>
              <a:buSzPts val="1442"/>
              <a:buFont typeface="Jost"/>
              <a:buChar char="•"/>
            </a:pPr>
            <a:r>
              <a:rPr b="0" i="0" lang="en-US" sz="1442" u="none" cap="none" strike="noStrike">
                <a:solidFill>
                  <a:srgbClr val="000000"/>
                </a:solidFill>
                <a:latin typeface="Jost"/>
                <a:ea typeface="Jost"/>
                <a:cs typeface="Jost"/>
                <a:sym typeface="Jost"/>
              </a:rPr>
              <a:t>So my hypothesis is:Null Hypothesis (H0​): There is no significant difference in daily step counts between Exam and Non-Exam periods.</a:t>
            </a:r>
            <a:endParaRPr/>
          </a:p>
          <a:p>
            <a:pPr indent="-242900" lvl="1" marL="485800" marR="0" rtl="0" algn="l">
              <a:lnSpc>
                <a:spcPct val="133009"/>
              </a:lnSpc>
              <a:spcBef>
                <a:spcPts val="580"/>
              </a:spcBef>
              <a:spcAft>
                <a:spcPts val="0"/>
              </a:spcAft>
              <a:buClr>
                <a:srgbClr val="000000"/>
              </a:buClr>
              <a:buSzPts val="1442"/>
              <a:buFont typeface="Jost"/>
              <a:buChar char="•"/>
            </a:pPr>
            <a:r>
              <a:rPr b="0" i="0" lang="en-US" sz="1442" u="none" cap="none" strike="noStrike">
                <a:solidFill>
                  <a:srgbClr val="000000"/>
                </a:solidFill>
                <a:latin typeface="Jost"/>
                <a:ea typeface="Jost"/>
                <a:cs typeface="Jost"/>
                <a:sym typeface="Jost"/>
              </a:rPr>
              <a:t>Alternative Hypothesis (HA​): There is a significant difference in daily step counts between Exam and Non-Exam periods.</a:t>
            </a:r>
            <a:endParaRPr/>
          </a:p>
          <a:p>
            <a:pPr indent="-242900" lvl="0" marL="242900" marR="0" rtl="0" algn="l">
              <a:lnSpc>
                <a:spcPct val="125985"/>
              </a:lnSpc>
              <a:spcBef>
                <a:spcPts val="2613"/>
              </a:spcBef>
              <a:spcAft>
                <a:spcPts val="0"/>
              </a:spcAft>
              <a:buClr>
                <a:srgbClr val="000000"/>
              </a:buClr>
              <a:buSzPts val="2309"/>
              <a:buFont typeface="Jost"/>
              <a:buChar char="•"/>
            </a:pPr>
            <a:r>
              <a:rPr b="0" i="0" lang="en-US" sz="2309" u="none" cap="none" strike="noStrike">
                <a:solidFill>
                  <a:srgbClr val="000000"/>
                </a:solidFill>
                <a:latin typeface="Jost"/>
                <a:ea typeface="Jost"/>
                <a:cs typeface="Jost"/>
                <a:sym typeface="Jost"/>
              </a:rPr>
              <a:t>Selecting the Test Statistic</a:t>
            </a:r>
            <a:endParaRPr/>
          </a:p>
          <a:p>
            <a:pPr indent="-242900" lvl="1" marL="485800" marR="0" rtl="0" algn="l">
              <a:lnSpc>
                <a:spcPct val="133009"/>
              </a:lnSpc>
              <a:spcBef>
                <a:spcPts val="374"/>
              </a:spcBef>
              <a:spcAft>
                <a:spcPts val="0"/>
              </a:spcAft>
              <a:buClr>
                <a:srgbClr val="000000"/>
              </a:buClr>
              <a:buSzPts val="1442"/>
              <a:buFont typeface="Jost"/>
              <a:buChar char="•"/>
            </a:pPr>
            <a:r>
              <a:rPr b="0" i="0" lang="en-US" sz="1442" u="none" cap="none" strike="noStrike">
                <a:solidFill>
                  <a:srgbClr val="000000"/>
                </a:solidFill>
                <a:latin typeface="Jost"/>
                <a:ea typeface="Jost"/>
                <a:cs typeface="Jost"/>
                <a:sym typeface="Jost"/>
              </a:rPr>
              <a:t>We selected the independent samples T-test because we are comparing the means of step counts between two independent groups (Exam and Non-Exam periods).</a:t>
            </a:r>
            <a:endParaRPr/>
          </a:p>
          <a:p>
            <a:pPr indent="-242900" lvl="0" marL="242900" marR="0" rtl="0" algn="l">
              <a:lnSpc>
                <a:spcPct val="125985"/>
              </a:lnSpc>
              <a:spcBef>
                <a:spcPts val="2613"/>
              </a:spcBef>
              <a:spcAft>
                <a:spcPts val="0"/>
              </a:spcAft>
              <a:buClr>
                <a:srgbClr val="000000"/>
              </a:buClr>
              <a:buSzPts val="2309"/>
              <a:buFont typeface="Jost"/>
              <a:buChar char="•"/>
            </a:pPr>
            <a:r>
              <a:rPr b="0" i="0" lang="en-US" sz="2309" u="none" cap="none" strike="noStrike">
                <a:solidFill>
                  <a:srgbClr val="000000"/>
                </a:solidFill>
                <a:latin typeface="Jost"/>
                <a:ea typeface="Jost"/>
                <a:cs typeface="Jost"/>
                <a:sym typeface="Jost"/>
              </a:rPr>
              <a:t>Determining the Significance Level</a:t>
            </a:r>
            <a:endParaRPr/>
          </a:p>
          <a:p>
            <a:pPr indent="-242900" lvl="1" marL="485800" marR="0" rtl="0" algn="l">
              <a:lnSpc>
                <a:spcPct val="133009"/>
              </a:lnSpc>
              <a:spcBef>
                <a:spcPts val="374"/>
              </a:spcBef>
              <a:spcAft>
                <a:spcPts val="0"/>
              </a:spcAft>
              <a:buClr>
                <a:srgbClr val="000000"/>
              </a:buClr>
              <a:buSzPts val="1442"/>
              <a:buFont typeface="Jost"/>
              <a:buChar char="•"/>
            </a:pPr>
            <a:r>
              <a:rPr b="0" i="0" lang="en-US" sz="1442" u="none" cap="none" strike="noStrike">
                <a:solidFill>
                  <a:srgbClr val="000000"/>
                </a:solidFill>
                <a:latin typeface="Jost"/>
                <a:ea typeface="Jost"/>
                <a:cs typeface="Jost"/>
                <a:sym typeface="Jost"/>
              </a:rPr>
              <a:t>The significance level (αα) was set to 0.05, representing a 5% risk of rejecting the null hypothesis when it is true.</a:t>
            </a:r>
            <a:endParaRPr b="0" i="0" sz="1800" u="none" cap="none" strike="noStrike">
              <a:solidFill>
                <a:schemeClr val="dk1"/>
              </a:solidFill>
              <a:latin typeface="Arial"/>
              <a:ea typeface="Arial"/>
              <a:cs typeface="Arial"/>
              <a:sym typeface="Arial"/>
            </a:endParaRPr>
          </a:p>
        </p:txBody>
      </p:sp>
      <p:pic>
        <p:nvPicPr>
          <p:cNvPr id="175" name="Google Shape;175;p17"/>
          <p:cNvPicPr preferRelativeResize="0"/>
          <p:nvPr/>
        </p:nvPicPr>
        <p:blipFill rotWithShape="1">
          <a:blip r:embed="rId3">
            <a:alphaModFix/>
          </a:blip>
          <a:srcRect b="-50000" l="-50000" r="-50000" t="-50000"/>
          <a:stretch/>
        </p:blipFill>
        <p:spPr>
          <a:xfrm>
            <a:off x="3923319" y="-247588"/>
            <a:ext cx="10332041" cy="68562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80" name="Shape 180"/>
        <p:cNvGrpSpPr/>
        <p:nvPr/>
      </p:nvGrpSpPr>
      <p:grpSpPr>
        <a:xfrm>
          <a:off x="0" y="0"/>
          <a:ext cx="0" cy="0"/>
          <a:chOff x="0" y="0"/>
          <a:chExt cx="0" cy="0"/>
        </a:xfrm>
      </p:grpSpPr>
      <p:sp>
        <p:nvSpPr>
          <p:cNvPr id="181" name="Google Shape;181;p18"/>
          <p:cNvSpPr/>
          <p:nvPr/>
        </p:nvSpPr>
        <p:spPr>
          <a:xfrm>
            <a:off x="2875831" y="114718"/>
            <a:ext cx="5854476" cy="542789"/>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000000"/>
              </a:buClr>
              <a:buSzPts val="3450"/>
              <a:buFont typeface="Jost"/>
              <a:buNone/>
            </a:pPr>
            <a:r>
              <a:rPr b="0" i="0" lang="en-US" sz="3450" u="none" cap="none" strike="noStrike">
                <a:solidFill>
                  <a:srgbClr val="000000"/>
                </a:solidFill>
                <a:latin typeface="Jost"/>
                <a:ea typeface="Jost"/>
                <a:cs typeface="Jost"/>
                <a:sym typeface="Jost"/>
              </a:rPr>
              <a:t>Calculatıng the test statistic</a:t>
            </a:r>
            <a:endParaRPr b="0" i="0" sz="1800" u="none" cap="none" strike="noStrike">
              <a:solidFill>
                <a:schemeClr val="dk1"/>
              </a:solidFill>
              <a:latin typeface="Arial"/>
              <a:ea typeface="Arial"/>
              <a:cs typeface="Arial"/>
              <a:sym typeface="Arial"/>
            </a:endParaRPr>
          </a:p>
        </p:txBody>
      </p:sp>
      <p:sp>
        <p:nvSpPr>
          <p:cNvPr id="182" name="Google Shape;182;p18"/>
          <p:cNvSpPr/>
          <p:nvPr/>
        </p:nvSpPr>
        <p:spPr>
          <a:xfrm>
            <a:off x="38090" y="809423"/>
            <a:ext cx="11931841" cy="6094477"/>
          </a:xfrm>
          <a:prstGeom prst="rect">
            <a:avLst/>
          </a:prstGeom>
          <a:solidFill>
            <a:srgbClr val="F8F8F8"/>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859900"/>
              </a:buClr>
              <a:buSzPts val="1500"/>
              <a:buFont typeface="Courier"/>
              <a:buNone/>
            </a:pPr>
            <a:r>
              <a:rPr b="0" i="0" lang="en-US" sz="1500" u="none" cap="none" strike="noStrike">
                <a:solidFill>
                  <a:srgbClr val="859900"/>
                </a:solidFill>
                <a:latin typeface="Courier"/>
                <a:ea typeface="Courier"/>
                <a:cs typeface="Courier"/>
                <a:sym typeface="Courier"/>
              </a:rPr>
              <a:t>from</a:t>
            </a:r>
            <a:r>
              <a:rPr b="0" i="0" lang="en-US" sz="1500" u="none" cap="none" strike="noStrike">
                <a:solidFill>
                  <a:srgbClr val="657B83"/>
                </a:solidFill>
                <a:latin typeface="Courier"/>
                <a:ea typeface="Courier"/>
                <a:cs typeface="Courier"/>
                <a:sym typeface="Courier"/>
              </a:rPr>
              <a:t> scipy.stats </a:t>
            </a:r>
            <a:r>
              <a:rPr b="0" i="0" lang="en-US" sz="1500" u="none" cap="none" strike="noStrike">
                <a:solidFill>
                  <a:srgbClr val="859900"/>
                </a:solidFill>
                <a:latin typeface="Courier"/>
                <a:ea typeface="Courier"/>
                <a:cs typeface="Courier"/>
                <a:sym typeface="Courier"/>
              </a:rPr>
              <a:t>import</a:t>
            </a:r>
            <a:r>
              <a:rPr b="0" i="0" lang="en-US" sz="1500" u="none" cap="none" strike="noStrike">
                <a:solidFill>
                  <a:srgbClr val="657B83"/>
                </a:solidFill>
                <a:latin typeface="Courier"/>
                <a:ea typeface="Courier"/>
                <a:cs typeface="Courier"/>
                <a:sym typeface="Courier"/>
              </a:rPr>
              <a:t> ttest_ind</a:t>
            </a:r>
            <a:br>
              <a:rPr b="0" i="0" lang="en-US" sz="1500" u="none" cap="none" strike="noStrike">
                <a:solidFill>
                  <a:srgbClr val="657B83"/>
                </a:solidFill>
                <a:latin typeface="Courier"/>
                <a:ea typeface="Courier"/>
                <a:cs typeface="Courier"/>
                <a:sym typeface="Courier"/>
              </a:rPr>
            </a:br>
            <a:br>
              <a:rPr b="0" i="0" lang="en-US" sz="1500" u="none" cap="none" strike="noStrike">
                <a:solidFill>
                  <a:srgbClr val="93A1A1"/>
                </a:solidFill>
                <a:latin typeface="Courier"/>
                <a:ea typeface="Courier"/>
                <a:cs typeface="Courier"/>
                <a:sym typeface="Courier"/>
              </a:rPr>
            </a:br>
            <a:r>
              <a:rPr b="0" i="0" lang="en-US" sz="1500" u="none" cap="none" strike="noStrike">
                <a:solidFill>
                  <a:srgbClr val="93A1A1"/>
                </a:solidFill>
                <a:latin typeface="Courier"/>
                <a:ea typeface="Courier"/>
                <a:cs typeface="Courier"/>
                <a:sym typeface="Courier"/>
              </a:rPr>
              <a:t># Filter step counts for Exam and Non-Exam periods</a:t>
            </a:r>
            <a:br>
              <a:rPr b="0" i="0" lang="en-US" sz="1500" u="none" cap="none" strike="noStrike">
                <a:solidFill>
                  <a:srgbClr val="657B83"/>
                </a:solidFill>
                <a:latin typeface="Courier"/>
                <a:ea typeface="Courier"/>
                <a:cs typeface="Courier"/>
                <a:sym typeface="Courier"/>
              </a:rPr>
            </a:br>
            <a:r>
              <a:rPr b="0" i="0" lang="en-US" sz="1500" u="none" cap="none" strike="noStrike">
                <a:solidFill>
                  <a:srgbClr val="657B83"/>
                </a:solidFill>
                <a:latin typeface="Courier"/>
                <a:ea typeface="Courier"/>
                <a:cs typeface="Courier"/>
                <a:sym typeface="Courier"/>
              </a:rPr>
              <a:t>exam_steps = daily_steps[daily_steps[</a:t>
            </a:r>
            <a:r>
              <a:rPr b="0" i="0" lang="en-US" sz="1500" u="none" cap="none" strike="noStrike">
                <a:solidFill>
                  <a:srgbClr val="2AA198"/>
                </a:solidFill>
                <a:latin typeface="Courier"/>
                <a:ea typeface="Courier"/>
                <a:cs typeface="Courier"/>
                <a:sym typeface="Courier"/>
              </a:rPr>
              <a:t>'Period'</a:t>
            </a:r>
            <a:r>
              <a:rPr b="0" i="0" lang="en-US" sz="1500" u="none" cap="none" strike="noStrike">
                <a:solidFill>
                  <a:srgbClr val="657B83"/>
                </a:solidFill>
                <a:latin typeface="Courier"/>
                <a:ea typeface="Courier"/>
                <a:cs typeface="Courier"/>
                <a:sym typeface="Courier"/>
              </a:rPr>
              <a:t>] == </a:t>
            </a:r>
            <a:r>
              <a:rPr b="0" i="0" lang="en-US" sz="1500" u="none" cap="none" strike="noStrike">
                <a:solidFill>
                  <a:srgbClr val="2AA198"/>
                </a:solidFill>
                <a:latin typeface="Courier"/>
                <a:ea typeface="Courier"/>
                <a:cs typeface="Courier"/>
                <a:sym typeface="Courier"/>
              </a:rPr>
              <a:t>'Exam'</a:t>
            </a:r>
            <a:r>
              <a:rPr b="0" i="0" lang="en-US" sz="1500" u="none" cap="none" strike="noStrike">
                <a:solidFill>
                  <a:srgbClr val="657B83"/>
                </a:solidFill>
                <a:latin typeface="Courier"/>
                <a:ea typeface="Courier"/>
                <a:cs typeface="Courier"/>
                <a:sym typeface="Courier"/>
              </a:rPr>
              <a:t>][</a:t>
            </a:r>
            <a:r>
              <a:rPr b="0" i="0" lang="en-US" sz="1500" u="none" cap="none" strike="noStrike">
                <a:solidFill>
                  <a:srgbClr val="2AA198"/>
                </a:solidFill>
                <a:latin typeface="Courier"/>
                <a:ea typeface="Courier"/>
                <a:cs typeface="Courier"/>
                <a:sym typeface="Courier"/>
              </a:rPr>
              <a:t>'Steps'</a:t>
            </a:r>
            <a:r>
              <a:rPr b="0" i="0" lang="en-US" sz="1500" u="none" cap="none" strike="noStrike">
                <a:solidFill>
                  <a:srgbClr val="657B83"/>
                </a:solidFill>
                <a:latin typeface="Courier"/>
                <a:ea typeface="Courier"/>
                <a:cs typeface="Courier"/>
                <a:sym typeface="Courier"/>
              </a:rPr>
              <a:t>]</a:t>
            </a:r>
            <a:br>
              <a:rPr b="0" i="0" lang="en-US" sz="1500" u="none" cap="none" strike="noStrike">
                <a:solidFill>
                  <a:srgbClr val="657B83"/>
                </a:solidFill>
                <a:latin typeface="Courier"/>
                <a:ea typeface="Courier"/>
                <a:cs typeface="Courier"/>
                <a:sym typeface="Courier"/>
              </a:rPr>
            </a:br>
            <a:r>
              <a:rPr b="0" i="0" lang="en-US" sz="1500" u="none" cap="none" strike="noStrike">
                <a:solidFill>
                  <a:srgbClr val="657B83"/>
                </a:solidFill>
                <a:latin typeface="Courier"/>
                <a:ea typeface="Courier"/>
                <a:cs typeface="Courier"/>
                <a:sym typeface="Courier"/>
              </a:rPr>
              <a:t>non_exam_steps = daily_steps[daily_steps[</a:t>
            </a:r>
            <a:r>
              <a:rPr b="0" i="0" lang="en-US" sz="1500" u="none" cap="none" strike="noStrike">
                <a:solidFill>
                  <a:srgbClr val="2AA198"/>
                </a:solidFill>
                <a:latin typeface="Courier"/>
                <a:ea typeface="Courier"/>
                <a:cs typeface="Courier"/>
                <a:sym typeface="Courier"/>
              </a:rPr>
              <a:t>'Period'</a:t>
            </a:r>
            <a:r>
              <a:rPr b="0" i="0" lang="en-US" sz="1500" u="none" cap="none" strike="noStrike">
                <a:solidFill>
                  <a:srgbClr val="657B83"/>
                </a:solidFill>
                <a:latin typeface="Courier"/>
                <a:ea typeface="Courier"/>
                <a:cs typeface="Courier"/>
                <a:sym typeface="Courier"/>
              </a:rPr>
              <a:t>] == </a:t>
            </a:r>
            <a:r>
              <a:rPr b="0" i="0" lang="en-US" sz="1500" u="none" cap="none" strike="noStrike">
                <a:solidFill>
                  <a:srgbClr val="2AA198"/>
                </a:solidFill>
                <a:latin typeface="Courier"/>
                <a:ea typeface="Courier"/>
                <a:cs typeface="Courier"/>
                <a:sym typeface="Courier"/>
              </a:rPr>
              <a:t>'Non-Exam'</a:t>
            </a:r>
            <a:r>
              <a:rPr b="0" i="0" lang="en-US" sz="1500" u="none" cap="none" strike="noStrike">
                <a:solidFill>
                  <a:srgbClr val="657B83"/>
                </a:solidFill>
                <a:latin typeface="Courier"/>
                <a:ea typeface="Courier"/>
                <a:cs typeface="Courier"/>
                <a:sym typeface="Courier"/>
              </a:rPr>
              <a:t>][</a:t>
            </a:r>
            <a:r>
              <a:rPr b="0" i="0" lang="en-US" sz="1500" u="none" cap="none" strike="noStrike">
                <a:solidFill>
                  <a:srgbClr val="2AA198"/>
                </a:solidFill>
                <a:latin typeface="Courier"/>
                <a:ea typeface="Courier"/>
                <a:cs typeface="Courier"/>
                <a:sym typeface="Courier"/>
              </a:rPr>
              <a:t>'Steps'</a:t>
            </a:r>
            <a:r>
              <a:rPr b="0" i="0" lang="en-US" sz="1500" u="none" cap="none" strike="noStrike">
                <a:solidFill>
                  <a:srgbClr val="657B83"/>
                </a:solidFill>
                <a:latin typeface="Courier"/>
                <a:ea typeface="Courier"/>
                <a:cs typeface="Courier"/>
                <a:sym typeface="Courier"/>
              </a:rPr>
              <a:t>]</a:t>
            </a:r>
            <a:br>
              <a:rPr b="0" i="0" lang="en-US" sz="1500" u="none" cap="none" strike="noStrike">
                <a:solidFill>
                  <a:srgbClr val="657B83"/>
                </a:solidFill>
                <a:latin typeface="Courier"/>
                <a:ea typeface="Courier"/>
                <a:cs typeface="Courier"/>
                <a:sym typeface="Courier"/>
              </a:rPr>
            </a:br>
            <a:br>
              <a:rPr b="0" i="0" lang="en-US" sz="1500" u="none" cap="none" strike="noStrike">
                <a:solidFill>
                  <a:srgbClr val="93A1A1"/>
                </a:solidFill>
                <a:latin typeface="Courier"/>
                <a:ea typeface="Courier"/>
                <a:cs typeface="Courier"/>
                <a:sym typeface="Courier"/>
              </a:rPr>
            </a:br>
            <a:r>
              <a:rPr b="0" i="0" lang="en-US" sz="1500" u="none" cap="none" strike="noStrike">
                <a:solidFill>
                  <a:srgbClr val="93A1A1"/>
                </a:solidFill>
                <a:latin typeface="Courier"/>
                <a:ea typeface="Courier"/>
                <a:cs typeface="Courier"/>
                <a:sym typeface="Courier"/>
              </a:rPr>
              <a:t># Perform T-Test</a:t>
            </a:r>
            <a:br>
              <a:rPr b="0" i="0" lang="en-US" sz="1500" u="none" cap="none" strike="noStrike">
                <a:solidFill>
                  <a:srgbClr val="657B83"/>
                </a:solidFill>
                <a:latin typeface="Courier"/>
                <a:ea typeface="Courier"/>
                <a:cs typeface="Courier"/>
                <a:sym typeface="Courier"/>
              </a:rPr>
            </a:br>
            <a:r>
              <a:rPr b="0" i="0" lang="en-US" sz="1500" u="none" cap="none" strike="noStrike">
                <a:solidFill>
                  <a:srgbClr val="657B83"/>
                </a:solidFill>
                <a:latin typeface="Courier"/>
                <a:ea typeface="Courier"/>
                <a:cs typeface="Courier"/>
                <a:sym typeface="Courier"/>
              </a:rPr>
              <a:t>t_stat, p_value = ttest_ind(exam_steps, non_exam_steps, equal_var=</a:t>
            </a:r>
            <a:r>
              <a:rPr b="0" i="0" lang="en-US" sz="1500" u="none" cap="none" strike="noStrike">
                <a:solidFill>
                  <a:srgbClr val="2AA198"/>
                </a:solidFill>
                <a:latin typeface="Courier"/>
                <a:ea typeface="Courier"/>
                <a:cs typeface="Courier"/>
                <a:sym typeface="Courier"/>
              </a:rPr>
              <a:t>False</a:t>
            </a:r>
            <a:r>
              <a:rPr b="0" i="0" lang="en-US" sz="1500" u="none" cap="none" strike="noStrike">
                <a:solidFill>
                  <a:srgbClr val="657B83"/>
                </a:solidFill>
                <a:latin typeface="Courier"/>
                <a:ea typeface="Courier"/>
                <a:cs typeface="Courier"/>
                <a:sym typeface="Courier"/>
              </a:rPr>
              <a:t>)</a:t>
            </a:r>
            <a:br>
              <a:rPr b="0" i="0" lang="en-US" sz="1500" u="none" cap="none" strike="noStrike">
                <a:solidFill>
                  <a:srgbClr val="657B83"/>
                </a:solidFill>
                <a:latin typeface="Courier"/>
                <a:ea typeface="Courier"/>
                <a:cs typeface="Courier"/>
                <a:sym typeface="Courier"/>
              </a:rPr>
            </a:br>
            <a:br>
              <a:rPr b="0" i="0" lang="en-US" sz="1500" u="none" cap="none" strike="noStrike">
                <a:solidFill>
                  <a:srgbClr val="93A1A1"/>
                </a:solidFill>
                <a:latin typeface="Courier"/>
                <a:ea typeface="Courier"/>
                <a:cs typeface="Courier"/>
                <a:sym typeface="Courier"/>
              </a:rPr>
            </a:br>
            <a:r>
              <a:rPr b="0" i="0" lang="en-US" sz="1500" u="none" cap="none" strike="noStrike">
                <a:solidFill>
                  <a:srgbClr val="93A1A1"/>
                </a:solidFill>
                <a:latin typeface="Courier"/>
                <a:ea typeface="Courier"/>
                <a:cs typeface="Courier"/>
                <a:sym typeface="Courier"/>
              </a:rPr>
              <a:t># Print the results</a:t>
            </a:r>
            <a:br>
              <a:rPr b="0" i="0" lang="en-US" sz="1500" u="none" cap="none" strike="noStrike">
                <a:solidFill>
                  <a:srgbClr val="DC322F"/>
                </a:solidFill>
                <a:latin typeface="Courier"/>
                <a:ea typeface="Courier"/>
                <a:cs typeface="Courier"/>
                <a:sym typeface="Courier"/>
              </a:rPr>
            </a:br>
            <a:r>
              <a:rPr b="0" i="0" lang="en-US" sz="1500" u="none" cap="none" strike="noStrike">
                <a:solidFill>
                  <a:srgbClr val="DC322F"/>
                </a:solidFill>
                <a:latin typeface="Courier"/>
                <a:ea typeface="Courier"/>
                <a:cs typeface="Courier"/>
                <a:sym typeface="Courier"/>
              </a:rPr>
              <a:t>print</a:t>
            </a:r>
            <a:r>
              <a:rPr b="0" i="0" lang="en-US" sz="1500" u="none" cap="none" strike="noStrike">
                <a:solidFill>
                  <a:srgbClr val="657B83"/>
                </a:solidFill>
                <a:latin typeface="Courier"/>
                <a:ea typeface="Courier"/>
                <a:cs typeface="Courier"/>
                <a:sym typeface="Courier"/>
              </a:rPr>
              <a:t>(</a:t>
            </a:r>
            <a:r>
              <a:rPr b="0" i="0" lang="en-US" sz="1500" u="none" cap="none" strike="noStrike">
                <a:solidFill>
                  <a:srgbClr val="2AA198"/>
                </a:solidFill>
                <a:latin typeface="Courier"/>
                <a:ea typeface="Courier"/>
                <a:cs typeface="Courier"/>
                <a:sym typeface="Courier"/>
              </a:rPr>
              <a:t>"T-Statistic:"</a:t>
            </a:r>
            <a:r>
              <a:rPr b="0" i="0" lang="en-US" sz="1500" u="none" cap="none" strike="noStrike">
                <a:solidFill>
                  <a:srgbClr val="657B83"/>
                </a:solidFill>
                <a:latin typeface="Courier"/>
                <a:ea typeface="Courier"/>
                <a:cs typeface="Courier"/>
                <a:sym typeface="Courier"/>
              </a:rPr>
              <a:t>, t_stat)</a:t>
            </a:r>
            <a:br>
              <a:rPr b="0" i="0" lang="en-US" sz="1500" u="none" cap="none" strike="noStrike">
                <a:solidFill>
                  <a:srgbClr val="DC322F"/>
                </a:solidFill>
                <a:latin typeface="Courier"/>
                <a:ea typeface="Courier"/>
                <a:cs typeface="Courier"/>
                <a:sym typeface="Courier"/>
              </a:rPr>
            </a:br>
            <a:r>
              <a:rPr b="0" i="0" lang="en-US" sz="1500" u="none" cap="none" strike="noStrike">
                <a:solidFill>
                  <a:srgbClr val="DC322F"/>
                </a:solidFill>
                <a:latin typeface="Courier"/>
                <a:ea typeface="Courier"/>
                <a:cs typeface="Courier"/>
                <a:sym typeface="Courier"/>
              </a:rPr>
              <a:t>print</a:t>
            </a:r>
            <a:r>
              <a:rPr b="0" i="0" lang="en-US" sz="1500" u="none" cap="none" strike="noStrike">
                <a:solidFill>
                  <a:srgbClr val="657B83"/>
                </a:solidFill>
                <a:latin typeface="Courier"/>
                <a:ea typeface="Courier"/>
                <a:cs typeface="Courier"/>
                <a:sym typeface="Courier"/>
              </a:rPr>
              <a:t>(</a:t>
            </a:r>
            <a:r>
              <a:rPr b="0" i="0" lang="en-US" sz="1500" u="none" cap="none" strike="noStrike">
                <a:solidFill>
                  <a:srgbClr val="2AA198"/>
                </a:solidFill>
                <a:latin typeface="Courier"/>
                <a:ea typeface="Courier"/>
                <a:cs typeface="Courier"/>
                <a:sym typeface="Courier"/>
              </a:rPr>
              <a:t>"P-Value:"</a:t>
            </a:r>
            <a:r>
              <a:rPr b="0" i="0" lang="en-US" sz="1500" u="none" cap="none" strike="noStrike">
                <a:solidFill>
                  <a:srgbClr val="657B83"/>
                </a:solidFill>
                <a:latin typeface="Courier"/>
                <a:ea typeface="Courier"/>
                <a:cs typeface="Courier"/>
                <a:sym typeface="Courier"/>
              </a:rPr>
              <a:t>, p_value)</a:t>
            </a:r>
            <a:br>
              <a:rPr b="0" i="0" lang="en-US" sz="1500" u="none" cap="none" strike="noStrike">
                <a:solidFill>
                  <a:srgbClr val="657B83"/>
                </a:solidFill>
                <a:latin typeface="Courier"/>
                <a:ea typeface="Courier"/>
                <a:cs typeface="Courier"/>
                <a:sym typeface="Courier"/>
              </a:rPr>
            </a:br>
            <a:br>
              <a:rPr b="0" i="0" lang="en-US" sz="1500" u="none" cap="none" strike="noStrike">
                <a:solidFill>
                  <a:srgbClr val="93A1A1"/>
                </a:solidFill>
                <a:latin typeface="Courier"/>
                <a:ea typeface="Courier"/>
                <a:cs typeface="Courier"/>
                <a:sym typeface="Courier"/>
              </a:rPr>
            </a:br>
            <a:r>
              <a:rPr b="0" i="0" lang="en-US" sz="1500" u="none" cap="none" strike="noStrike">
                <a:solidFill>
                  <a:srgbClr val="93A1A1"/>
                </a:solidFill>
                <a:latin typeface="Courier"/>
                <a:ea typeface="Courier"/>
                <a:cs typeface="Courier"/>
                <a:sym typeface="Courier"/>
              </a:rPr>
              <a:t># Hypothesis test evaluation</a:t>
            </a:r>
            <a:br>
              <a:rPr b="0" i="0" lang="en-US" sz="1500" u="none" cap="none" strike="noStrike">
                <a:solidFill>
                  <a:srgbClr val="657B83"/>
                </a:solidFill>
                <a:latin typeface="Courier"/>
                <a:ea typeface="Courier"/>
                <a:cs typeface="Courier"/>
                <a:sym typeface="Courier"/>
              </a:rPr>
            </a:br>
            <a:r>
              <a:rPr b="0" i="0" lang="en-US" sz="1500" u="none" cap="none" strike="noStrike">
                <a:solidFill>
                  <a:srgbClr val="657B83"/>
                </a:solidFill>
                <a:latin typeface="Courier"/>
                <a:ea typeface="Courier"/>
                <a:cs typeface="Courier"/>
                <a:sym typeface="Courier"/>
              </a:rPr>
              <a:t>alpha = </a:t>
            </a:r>
            <a:r>
              <a:rPr b="0" i="0" lang="en-US" sz="1500" u="none" cap="none" strike="noStrike">
                <a:solidFill>
                  <a:srgbClr val="2AA198"/>
                </a:solidFill>
                <a:latin typeface="Courier"/>
                <a:ea typeface="Courier"/>
                <a:cs typeface="Courier"/>
                <a:sym typeface="Courier"/>
              </a:rPr>
              <a:t>0.05</a:t>
            </a:r>
            <a:r>
              <a:rPr b="0" i="0" lang="en-US" sz="1500" u="none" cap="none" strike="noStrike">
                <a:solidFill>
                  <a:srgbClr val="657B83"/>
                </a:solidFill>
                <a:latin typeface="Courier"/>
                <a:ea typeface="Courier"/>
                <a:cs typeface="Courier"/>
                <a:sym typeface="Courier"/>
              </a:rPr>
              <a:t>  </a:t>
            </a:r>
            <a:r>
              <a:rPr b="0" i="0" lang="en-US" sz="1500" u="none" cap="none" strike="noStrike">
                <a:solidFill>
                  <a:srgbClr val="93A1A1"/>
                </a:solidFill>
                <a:latin typeface="Courier"/>
                <a:ea typeface="Courier"/>
                <a:cs typeface="Courier"/>
                <a:sym typeface="Courier"/>
              </a:rPr>
              <a:t># Significance level</a:t>
            </a:r>
            <a:br>
              <a:rPr b="0" i="0" lang="en-US" sz="1500" u="none" cap="none" strike="noStrike">
                <a:solidFill>
                  <a:srgbClr val="859900"/>
                </a:solidFill>
                <a:latin typeface="Courier"/>
                <a:ea typeface="Courier"/>
                <a:cs typeface="Courier"/>
                <a:sym typeface="Courier"/>
              </a:rPr>
            </a:br>
            <a:r>
              <a:rPr b="0" i="0" lang="en-US" sz="1500" u="none" cap="none" strike="noStrike">
                <a:solidFill>
                  <a:srgbClr val="859900"/>
                </a:solidFill>
                <a:latin typeface="Courier"/>
                <a:ea typeface="Courier"/>
                <a:cs typeface="Courier"/>
                <a:sym typeface="Courier"/>
              </a:rPr>
              <a:t>if</a:t>
            </a:r>
            <a:r>
              <a:rPr b="0" i="0" lang="en-US" sz="1500" u="none" cap="none" strike="noStrike">
                <a:solidFill>
                  <a:srgbClr val="657B83"/>
                </a:solidFill>
                <a:latin typeface="Courier"/>
                <a:ea typeface="Courier"/>
                <a:cs typeface="Courier"/>
                <a:sym typeface="Courier"/>
              </a:rPr>
              <a:t> p_value &lt; alpha:</a:t>
            </a:r>
            <a:br>
              <a:rPr b="0" i="0" lang="en-US" sz="1500" u="none" cap="none" strike="noStrike">
                <a:solidFill>
                  <a:srgbClr val="657B83"/>
                </a:solidFill>
                <a:latin typeface="Courier"/>
                <a:ea typeface="Courier"/>
                <a:cs typeface="Courier"/>
                <a:sym typeface="Courier"/>
              </a:rPr>
            </a:br>
            <a:r>
              <a:rPr b="0" i="0" lang="en-US" sz="1500" u="none" cap="none" strike="noStrike">
                <a:solidFill>
                  <a:srgbClr val="657B83"/>
                </a:solidFill>
                <a:latin typeface="Courier"/>
                <a:ea typeface="Courier"/>
                <a:cs typeface="Courier"/>
                <a:sym typeface="Courier"/>
              </a:rPr>
              <a:t>    </a:t>
            </a:r>
            <a:r>
              <a:rPr b="0" i="0" lang="en-US" sz="1500" u="none" cap="none" strike="noStrike">
                <a:solidFill>
                  <a:srgbClr val="DC322F"/>
                </a:solidFill>
                <a:latin typeface="Courier"/>
                <a:ea typeface="Courier"/>
                <a:cs typeface="Courier"/>
                <a:sym typeface="Courier"/>
              </a:rPr>
              <a:t>print</a:t>
            </a:r>
            <a:r>
              <a:rPr b="0" i="0" lang="en-US" sz="1500" u="none" cap="none" strike="noStrike">
                <a:solidFill>
                  <a:srgbClr val="657B83"/>
                </a:solidFill>
                <a:latin typeface="Courier"/>
                <a:ea typeface="Courier"/>
                <a:cs typeface="Courier"/>
                <a:sym typeface="Courier"/>
              </a:rPr>
              <a:t>(</a:t>
            </a:r>
            <a:r>
              <a:rPr b="0" i="0" lang="en-US" sz="1500" u="none" cap="none" strike="noStrike">
                <a:solidFill>
                  <a:srgbClr val="2AA198"/>
                </a:solidFill>
                <a:latin typeface="Courier"/>
                <a:ea typeface="Courier"/>
                <a:cs typeface="Courier"/>
                <a:sym typeface="Courier"/>
              </a:rPr>
              <a:t>"Reject the null hypothesis"</a:t>
            </a:r>
            <a:r>
              <a:rPr b="0" i="0" lang="en-US" sz="1500" u="none" cap="none" strike="noStrike">
                <a:solidFill>
                  <a:srgbClr val="657B83"/>
                </a:solidFill>
                <a:latin typeface="Courier"/>
                <a:ea typeface="Courier"/>
                <a:cs typeface="Courier"/>
                <a:sym typeface="Courier"/>
              </a:rPr>
              <a:t>)</a:t>
            </a:r>
            <a:br>
              <a:rPr b="0" i="0" lang="en-US" sz="1500" u="none" cap="none" strike="noStrike">
                <a:solidFill>
                  <a:srgbClr val="859900"/>
                </a:solidFill>
                <a:latin typeface="Courier"/>
                <a:ea typeface="Courier"/>
                <a:cs typeface="Courier"/>
                <a:sym typeface="Courier"/>
              </a:rPr>
            </a:br>
            <a:r>
              <a:rPr b="0" i="0" lang="en-US" sz="1500" u="none" cap="none" strike="noStrike">
                <a:solidFill>
                  <a:srgbClr val="859900"/>
                </a:solidFill>
                <a:latin typeface="Courier"/>
                <a:ea typeface="Courier"/>
                <a:cs typeface="Courier"/>
                <a:sym typeface="Courier"/>
              </a:rPr>
              <a:t>else</a:t>
            </a:r>
            <a:r>
              <a:rPr b="0" i="0" lang="en-US" sz="1500" u="none" cap="none" strike="noStrike">
                <a:solidFill>
                  <a:srgbClr val="657B83"/>
                </a:solidFill>
                <a:latin typeface="Courier"/>
                <a:ea typeface="Courier"/>
                <a:cs typeface="Courier"/>
                <a:sym typeface="Courier"/>
              </a:rPr>
              <a:t>:</a:t>
            </a:r>
            <a:br>
              <a:rPr b="0" i="0" lang="en-US" sz="1500" u="none" cap="none" strike="noStrike">
                <a:solidFill>
                  <a:srgbClr val="657B83"/>
                </a:solidFill>
                <a:latin typeface="Courier"/>
                <a:ea typeface="Courier"/>
                <a:cs typeface="Courier"/>
                <a:sym typeface="Courier"/>
              </a:rPr>
            </a:br>
            <a:r>
              <a:rPr b="0" i="0" lang="en-US" sz="1500" u="none" cap="none" strike="noStrike">
                <a:solidFill>
                  <a:srgbClr val="657B83"/>
                </a:solidFill>
                <a:latin typeface="Courier"/>
                <a:ea typeface="Courier"/>
                <a:cs typeface="Courier"/>
                <a:sym typeface="Courier"/>
              </a:rPr>
              <a:t>    </a:t>
            </a:r>
            <a:r>
              <a:rPr b="0" i="0" lang="en-US" sz="1500" u="none" cap="none" strike="noStrike">
                <a:solidFill>
                  <a:srgbClr val="DC322F"/>
                </a:solidFill>
                <a:latin typeface="Courier"/>
                <a:ea typeface="Courier"/>
                <a:cs typeface="Courier"/>
                <a:sym typeface="Courier"/>
              </a:rPr>
              <a:t>print</a:t>
            </a:r>
            <a:r>
              <a:rPr b="0" i="0" lang="en-US" sz="1500" u="none" cap="none" strike="noStrike">
                <a:solidFill>
                  <a:srgbClr val="657B83"/>
                </a:solidFill>
                <a:latin typeface="Courier"/>
                <a:ea typeface="Courier"/>
                <a:cs typeface="Courier"/>
                <a:sym typeface="Courier"/>
              </a:rPr>
              <a:t>(</a:t>
            </a:r>
            <a:r>
              <a:rPr b="0" i="0" lang="en-US" sz="1500" u="none" cap="none" strike="noStrike">
                <a:solidFill>
                  <a:srgbClr val="2AA198"/>
                </a:solidFill>
                <a:latin typeface="Courier"/>
                <a:ea typeface="Courier"/>
                <a:cs typeface="Courier"/>
                <a:sym typeface="Courier"/>
              </a:rPr>
              <a:t>"Fail to reject the null hypothesis"</a:t>
            </a:r>
            <a:r>
              <a:rPr b="0" i="0" lang="en-US" sz="1500" u="none" cap="none" strike="noStrike">
                <a:solidFill>
                  <a:srgbClr val="657B83"/>
                </a:solidFill>
                <a:latin typeface="Courier"/>
                <a:ea typeface="Courier"/>
                <a:cs typeface="Courier"/>
                <a:sym typeface="Courier"/>
              </a:rPr>
              <a:t>)</a:t>
            </a:r>
            <a:br>
              <a:rPr b="0" i="0" lang="en-US" sz="1500" u="none" cap="none" strike="noStrike">
                <a:solidFill>
                  <a:srgbClr val="657B83"/>
                </a:solidFill>
                <a:latin typeface="Courier"/>
                <a:ea typeface="Courier"/>
                <a:cs typeface="Courier"/>
                <a:sym typeface="Courier"/>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87" name="Shape 187"/>
        <p:cNvGrpSpPr/>
        <p:nvPr/>
      </p:nvGrpSpPr>
      <p:grpSpPr>
        <a:xfrm>
          <a:off x="0" y="0"/>
          <a:ext cx="0" cy="0"/>
          <a:chOff x="0" y="0"/>
          <a:chExt cx="0" cy="0"/>
        </a:xfrm>
      </p:grpSpPr>
      <p:sp>
        <p:nvSpPr>
          <p:cNvPr id="188" name="Google Shape;188;p19"/>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RESULTS OF THE HYPOTHESIS TESTING</a:t>
            </a:r>
            <a:endParaRPr b="0" i="0" sz="1800" u="none" cap="none" strike="noStrike">
              <a:solidFill>
                <a:schemeClr val="dk1"/>
              </a:solidFill>
              <a:latin typeface="Arial"/>
              <a:ea typeface="Arial"/>
              <a:cs typeface="Arial"/>
              <a:sym typeface="Arial"/>
            </a:endParaRPr>
          </a:p>
        </p:txBody>
      </p:sp>
      <p:sp>
        <p:nvSpPr>
          <p:cNvPr id="189" name="Google Shape;189;p19"/>
          <p:cNvSpPr/>
          <p:nvPr/>
        </p:nvSpPr>
        <p:spPr>
          <a:xfrm>
            <a:off x="580880" y="1195237"/>
            <a:ext cx="11617595" cy="2269657"/>
          </a:xfrm>
          <a:prstGeom prst="rect">
            <a:avLst/>
          </a:prstGeom>
          <a:noFill/>
          <a:ln>
            <a:noFill/>
          </a:ln>
        </p:spPr>
        <p:txBody>
          <a:bodyPr anchorCtr="0" anchor="ctr" bIns="0" lIns="0" spcFirstLastPara="1" rIns="0" wrap="square" tIns="0">
            <a:noAutofit/>
          </a:bodyPr>
          <a:lstStyle/>
          <a:p>
            <a:pPr indent="-242900" lvl="0" marL="242900" marR="0" rtl="0" algn="l">
              <a:lnSpc>
                <a:spcPct val="126010"/>
              </a:lnSpc>
              <a:spcBef>
                <a:spcPts val="0"/>
              </a:spcBef>
              <a:spcAft>
                <a:spcPts val="0"/>
              </a:spcAft>
              <a:buClr>
                <a:srgbClr val="000000"/>
              </a:buClr>
              <a:buSzPts val="1584"/>
              <a:buFont typeface="Jost"/>
              <a:buChar char="•"/>
            </a:pPr>
            <a:r>
              <a:rPr b="0" i="0" lang="en-US" sz="1584" u="none" cap="none" strike="noStrike">
                <a:solidFill>
                  <a:srgbClr val="000000"/>
                </a:solidFill>
                <a:latin typeface="Jost"/>
                <a:ea typeface="Jost"/>
                <a:cs typeface="Jost"/>
                <a:sym typeface="Jost"/>
              </a:rPr>
              <a:t>T-Statistic: 0.15387648286535555 P-Value: 0.8810481604744103 Fail to reject the null hypothesis</a:t>
            </a:r>
            <a:endParaRPr/>
          </a:p>
          <a:p>
            <a:pPr indent="-242900" lvl="0" marL="242900" marR="0" rtl="0" algn="l">
              <a:lnSpc>
                <a:spcPct val="126010"/>
              </a:lnSpc>
              <a:spcBef>
                <a:spcPts val="2071"/>
              </a:spcBef>
              <a:spcAft>
                <a:spcPts val="0"/>
              </a:spcAft>
              <a:buClr>
                <a:srgbClr val="000000"/>
              </a:buClr>
              <a:buSzPts val="1584"/>
              <a:buFont typeface="Jost"/>
              <a:buChar char="•"/>
            </a:pPr>
            <a:r>
              <a:rPr b="0" i="0" lang="en-US" sz="1584" u="none" cap="none" strike="noStrike">
                <a:solidFill>
                  <a:srgbClr val="000000"/>
                </a:solidFill>
                <a:latin typeface="Jost"/>
                <a:ea typeface="Jost"/>
                <a:cs typeface="Jost"/>
                <a:sym typeface="Jost"/>
              </a:rPr>
              <a:t>The p value is greater than the 0.05 so, we fail to reject the null hypothesis</a:t>
            </a:r>
            <a:endParaRPr/>
          </a:p>
          <a:p>
            <a:pPr indent="-242900" lvl="0" marL="242900" marR="0" rtl="0" algn="l">
              <a:lnSpc>
                <a:spcPct val="126010"/>
              </a:lnSpc>
              <a:spcBef>
                <a:spcPts val="2071"/>
              </a:spcBef>
              <a:spcAft>
                <a:spcPts val="0"/>
              </a:spcAft>
              <a:buClr>
                <a:srgbClr val="000000"/>
              </a:buClr>
              <a:buSzPts val="1584"/>
              <a:buFont typeface="Jost"/>
              <a:buChar char="•"/>
            </a:pPr>
            <a:r>
              <a:rPr b="0" i="0" lang="en-US" sz="1584" u="none" cap="none" strike="noStrike">
                <a:solidFill>
                  <a:srgbClr val="000000"/>
                </a:solidFill>
                <a:latin typeface="Jost"/>
                <a:ea typeface="Jost"/>
                <a:cs typeface="Jost"/>
                <a:sym typeface="Jost"/>
              </a:rPr>
              <a:t>Failing to reject the null hypothesis in this project indicates that there is no statistically significant difference in step counts between exam and non-exam periods. This suggests that academic stress during exams may not have a measurable impact on physical activity levels, at least in terms of daily step counts. While this result doesn't support the hypothesis, it highlights the complexity of behavioral patterns and the need for further investigation with additional factors."</a:t>
            </a:r>
            <a:endParaRPr b="0" i="0" sz="1800" u="none" cap="none" strike="noStrike">
              <a:solidFill>
                <a:schemeClr val="dk1"/>
              </a:solidFill>
              <a:latin typeface="Arial"/>
              <a:ea typeface="Arial"/>
              <a:cs typeface="Arial"/>
              <a:sym typeface="Arial"/>
            </a:endParaRPr>
          </a:p>
        </p:txBody>
      </p:sp>
      <p:pic>
        <p:nvPicPr>
          <p:cNvPr id="190" name="Google Shape;190;p19"/>
          <p:cNvPicPr preferRelativeResize="0"/>
          <p:nvPr/>
        </p:nvPicPr>
        <p:blipFill rotWithShape="1">
          <a:blip r:embed="rId3">
            <a:alphaModFix/>
          </a:blip>
          <a:srcRect b="4442" l="0" r="0" t="4442"/>
          <a:stretch/>
        </p:blipFill>
        <p:spPr>
          <a:xfrm>
            <a:off x="3180555" y="3590027"/>
            <a:ext cx="4654255" cy="30003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95" name="Shape 195"/>
        <p:cNvGrpSpPr/>
        <p:nvPr/>
      </p:nvGrpSpPr>
      <p:grpSpPr>
        <a:xfrm>
          <a:off x="0" y="0"/>
          <a:ext cx="0" cy="0"/>
          <a:chOff x="0" y="0"/>
          <a:chExt cx="0" cy="0"/>
        </a:xfrm>
      </p:grpSpPr>
      <p:sp>
        <p:nvSpPr>
          <p:cNvPr id="196" name="Google Shape;196;p20"/>
          <p:cNvSpPr/>
          <p:nvPr/>
        </p:nvSpPr>
        <p:spPr>
          <a:xfrm>
            <a:off x="371382" y="409324"/>
            <a:ext cx="11419703" cy="323769"/>
          </a:xfrm>
          <a:prstGeom prst="rect">
            <a:avLst/>
          </a:prstGeom>
          <a:noFill/>
          <a:ln>
            <a:noFill/>
          </a:ln>
        </p:spPr>
        <p:txBody>
          <a:bodyPr anchorCtr="0" anchor="t" bIns="0" lIns="0" spcFirstLastPara="1" rIns="0" wrap="square" tIns="0">
            <a:noAutofit/>
          </a:bodyPr>
          <a:lstStyle/>
          <a:p>
            <a:pPr indent="0" lvl="0" marL="0" marR="0" rtl="0" algn="l">
              <a:lnSpc>
                <a:spcPct val="126024"/>
              </a:lnSpc>
              <a:spcBef>
                <a:spcPts val="0"/>
              </a:spcBef>
              <a:spcAft>
                <a:spcPts val="0"/>
              </a:spcAft>
              <a:buClr>
                <a:srgbClr val="000000"/>
              </a:buClr>
              <a:buSzPts val="2025"/>
              <a:buFont typeface="Jost"/>
              <a:buNone/>
            </a:pPr>
            <a:r>
              <a:rPr b="0" i="0" lang="en-US" sz="2025" u="none" cap="none" strike="noStrike">
                <a:solidFill>
                  <a:srgbClr val="000000"/>
                </a:solidFill>
                <a:latin typeface="Jost"/>
                <a:ea typeface="Jost"/>
                <a:cs typeface="Jost"/>
                <a:sym typeface="Jost"/>
              </a:rPr>
              <a:t>FINDINGS ON THE PROJECT</a:t>
            </a:r>
            <a:endParaRPr b="0" i="0" sz="1800" u="none" cap="none" strike="noStrike">
              <a:solidFill>
                <a:schemeClr val="dk1"/>
              </a:solidFill>
              <a:latin typeface="Arial"/>
              <a:ea typeface="Arial"/>
              <a:cs typeface="Arial"/>
              <a:sym typeface="Arial"/>
            </a:endParaRPr>
          </a:p>
        </p:txBody>
      </p:sp>
      <p:sp>
        <p:nvSpPr>
          <p:cNvPr id="197" name="Google Shape;197;p20"/>
          <p:cNvSpPr/>
          <p:nvPr/>
        </p:nvSpPr>
        <p:spPr>
          <a:xfrm>
            <a:off x="371382" y="994667"/>
            <a:ext cx="11419703" cy="1799775"/>
          </a:xfrm>
          <a:prstGeom prst="rect">
            <a:avLst/>
          </a:prstGeom>
          <a:noFill/>
          <a:ln>
            <a:noFill/>
          </a:ln>
        </p:spPr>
        <p:txBody>
          <a:bodyPr anchorCtr="0" anchor="t" bIns="0" lIns="0" spcFirstLastPara="1" rIns="0" wrap="square" tIns="0">
            <a:noAutofit/>
          </a:bodyPr>
          <a:lstStyle/>
          <a:p>
            <a:pPr indent="-242900" lvl="0" marL="242900" marR="0" rtl="0" algn="l">
              <a:lnSpc>
                <a:spcPct val="126039"/>
              </a:lnSpc>
              <a:spcBef>
                <a:spcPts val="0"/>
              </a:spcBef>
              <a:spcAft>
                <a:spcPts val="0"/>
              </a:spcAft>
              <a:buClr>
                <a:srgbClr val="000000"/>
              </a:buClr>
              <a:buSzPts val="1275"/>
              <a:buFont typeface="Arial"/>
              <a:buAutoNum type="arabicPeriod"/>
            </a:pPr>
            <a:r>
              <a:rPr b="0" i="0" lang="en-US" sz="1275" u="none" cap="none" strike="noStrike">
                <a:solidFill>
                  <a:srgbClr val="000000"/>
                </a:solidFill>
                <a:latin typeface="Jost"/>
                <a:ea typeface="Jost"/>
                <a:cs typeface="Jost"/>
                <a:sym typeface="Jost"/>
              </a:rPr>
              <a:t>The analysis revealed that the hypothesis—that academic stress during exams significantly impacts physical activity and YouTube usage—was not supported by the data. The T-test showed no statistically significant difference in step counts between exam and non-exam periods, suggesting that my physical activity levels remained relatively stable.</a:t>
            </a:r>
            <a:br>
              <a:rPr b="0" i="0" lang="en-US" sz="1275" u="none" cap="none" strike="noStrike">
                <a:solidFill>
                  <a:srgbClr val="000000"/>
                </a:solidFill>
                <a:latin typeface="Jost"/>
                <a:ea typeface="Jost"/>
                <a:cs typeface="Jost"/>
                <a:sym typeface="Jost"/>
              </a:rPr>
            </a:br>
            <a:r>
              <a:rPr b="0" i="0" lang="en-US" sz="1275" u="none" cap="none" strike="noStrike">
                <a:solidFill>
                  <a:srgbClr val="000000"/>
                </a:solidFill>
                <a:latin typeface="Jost"/>
                <a:ea typeface="Jost"/>
                <a:cs typeface="Jost"/>
                <a:sym typeface="Jost"/>
              </a:rPr>
              <a:t> Similarly, content preferences on YouTube, such as entertainment versus educational videos, did not show a meaningful shift during exam weeks.</a:t>
            </a:r>
            <a:br>
              <a:rPr b="0" i="0" lang="en-US" sz="1275" u="none" cap="none" strike="noStrike">
                <a:solidFill>
                  <a:srgbClr val="000000"/>
                </a:solidFill>
                <a:latin typeface="Jost"/>
                <a:ea typeface="Jost"/>
                <a:cs typeface="Jost"/>
                <a:sym typeface="Jost"/>
              </a:rPr>
            </a:br>
            <a:br>
              <a:rPr b="0" i="0" lang="en-US" sz="1275" u="none" cap="none" strike="noStrike">
                <a:solidFill>
                  <a:srgbClr val="000000"/>
                </a:solidFill>
                <a:latin typeface="Jost"/>
                <a:ea typeface="Jost"/>
                <a:cs typeface="Jost"/>
                <a:sym typeface="Jost"/>
              </a:rPr>
            </a:br>
            <a:r>
              <a:rPr b="0" i="0" lang="en-US" sz="1275" u="none" cap="none" strike="noStrike">
                <a:solidFill>
                  <a:srgbClr val="000000"/>
                </a:solidFill>
                <a:latin typeface="Jost"/>
                <a:ea typeface="Jost"/>
                <a:cs typeface="Jost"/>
                <a:sym typeface="Jost"/>
              </a:rPr>
              <a:t> Cluster analysis further indicated no clear patterns linking video counts to step counts. While these findings did not confirm the expected relationship, they provided valuable insights into the stability of my habits during stressful periods. This project demonstrated the importance of data-driven investigations, even when outcomes challenge initial assumptions.</a:t>
            </a:r>
            <a:endParaRPr b="0" i="0" sz="1800" u="none" cap="none" strike="noStrike">
              <a:solidFill>
                <a:schemeClr val="dk1"/>
              </a:solidFill>
              <a:latin typeface="Arial"/>
              <a:ea typeface="Arial"/>
              <a:cs typeface="Arial"/>
              <a:sym typeface="Arial"/>
            </a:endParaRPr>
          </a:p>
        </p:txBody>
      </p:sp>
      <p:pic>
        <p:nvPicPr>
          <p:cNvPr descr="5232511" id="198" name="Google Shape;198;p20"/>
          <p:cNvPicPr preferRelativeResize="0"/>
          <p:nvPr/>
        </p:nvPicPr>
        <p:blipFill rotWithShape="1">
          <a:blip r:embed="rId3">
            <a:alphaModFix/>
          </a:blip>
          <a:srcRect b="0" l="13633" r="13634" t="0"/>
          <a:stretch/>
        </p:blipFill>
        <p:spPr>
          <a:xfrm>
            <a:off x="542789" y="3323394"/>
            <a:ext cx="3120001" cy="2859850"/>
          </a:xfrm>
          <a:prstGeom prst="rect">
            <a:avLst/>
          </a:prstGeom>
          <a:noFill/>
          <a:ln>
            <a:noFill/>
          </a:ln>
        </p:spPr>
      </p:pic>
      <p:pic>
        <p:nvPicPr>
          <p:cNvPr descr="7tMrynb3aS0" id="199" name="Google Shape;199;p20"/>
          <p:cNvPicPr preferRelativeResize="0"/>
          <p:nvPr/>
        </p:nvPicPr>
        <p:blipFill rotWithShape="1">
          <a:blip r:embed="rId4">
            <a:alphaModFix/>
          </a:blip>
          <a:srcRect b="0" l="15170" r="15170" t="0"/>
          <a:stretch/>
        </p:blipFill>
        <p:spPr>
          <a:xfrm>
            <a:off x="8303724" y="3323394"/>
            <a:ext cx="2608872" cy="2946113"/>
          </a:xfrm>
          <a:prstGeom prst="rect">
            <a:avLst/>
          </a:prstGeom>
          <a:noFill/>
          <a:ln>
            <a:noFill/>
          </a:ln>
        </p:spPr>
      </p:pic>
      <p:pic>
        <p:nvPicPr>
          <p:cNvPr descr="2372183" id="200" name="Google Shape;200;p20"/>
          <p:cNvPicPr preferRelativeResize="0"/>
          <p:nvPr/>
        </p:nvPicPr>
        <p:blipFill rotWithShape="1">
          <a:blip r:embed="rId5">
            <a:alphaModFix/>
          </a:blip>
          <a:srcRect b="0" l="8776" r="8775" t="0"/>
          <a:stretch/>
        </p:blipFill>
        <p:spPr>
          <a:xfrm>
            <a:off x="4056636" y="3323394"/>
            <a:ext cx="3434279" cy="27812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205" name="Shape 205"/>
        <p:cNvGrpSpPr/>
        <p:nvPr/>
      </p:nvGrpSpPr>
      <p:grpSpPr>
        <a:xfrm>
          <a:off x="0" y="0"/>
          <a:ext cx="0" cy="0"/>
          <a:chOff x="0" y="0"/>
          <a:chExt cx="0" cy="0"/>
        </a:xfrm>
      </p:grpSpPr>
      <p:sp>
        <p:nvSpPr>
          <p:cNvPr id="206" name="Google Shape;206;p21"/>
          <p:cNvSpPr/>
          <p:nvPr/>
        </p:nvSpPr>
        <p:spPr>
          <a:xfrm>
            <a:off x="485654" y="486963"/>
            <a:ext cx="11305283" cy="418995"/>
          </a:xfrm>
          <a:prstGeom prst="rect">
            <a:avLst/>
          </a:prstGeom>
          <a:noFill/>
          <a:ln>
            <a:noFill/>
          </a:ln>
        </p:spPr>
        <p:txBody>
          <a:bodyPr anchorCtr="0" anchor="t" bIns="0" lIns="0" spcFirstLastPara="1" rIns="0" wrap="square" tIns="0">
            <a:noAutofit/>
          </a:bodyPr>
          <a:lstStyle/>
          <a:p>
            <a:pPr indent="0" lvl="0" marL="0" marR="0" rtl="0" algn="l">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LIMITATIONS AND FUTURE WORK</a:t>
            </a:r>
            <a:endParaRPr b="0" i="0" sz="1800" u="none" cap="none" strike="noStrike">
              <a:solidFill>
                <a:schemeClr val="dk1"/>
              </a:solidFill>
              <a:latin typeface="Arial"/>
              <a:ea typeface="Arial"/>
              <a:cs typeface="Arial"/>
              <a:sym typeface="Arial"/>
            </a:endParaRPr>
          </a:p>
        </p:txBody>
      </p:sp>
      <p:sp>
        <p:nvSpPr>
          <p:cNvPr id="207" name="Google Shape;207;p21"/>
          <p:cNvSpPr/>
          <p:nvPr/>
        </p:nvSpPr>
        <p:spPr>
          <a:xfrm>
            <a:off x="485654" y="1044631"/>
            <a:ext cx="11305283" cy="2399700"/>
          </a:xfrm>
          <a:prstGeom prst="rect">
            <a:avLst/>
          </a:prstGeom>
          <a:noFill/>
          <a:ln>
            <a:noFill/>
          </a:ln>
        </p:spPr>
        <p:txBody>
          <a:bodyPr anchorCtr="0" anchor="t" bIns="0" lIns="0" spcFirstLastPara="1" rIns="0" wrap="square" tIns="0">
            <a:noAutofit/>
          </a:bodyPr>
          <a:lstStyle/>
          <a:p>
            <a:pPr indent="0" lvl="0" marL="0" marR="0" rtl="0" algn="l">
              <a:lnSpc>
                <a:spcPct val="133017"/>
              </a:lnSpc>
              <a:spcBef>
                <a:spcPts val="0"/>
              </a:spcBef>
              <a:spcAft>
                <a:spcPts val="0"/>
              </a:spcAft>
              <a:buClr>
                <a:srgbClr val="000000"/>
              </a:buClr>
              <a:buSzPts val="1584"/>
              <a:buFont typeface="Jost"/>
              <a:buNone/>
            </a:pPr>
            <a:r>
              <a:rPr b="0" i="0" lang="en-US" sz="1584" u="none" cap="none" strike="noStrike">
                <a:solidFill>
                  <a:srgbClr val="000000"/>
                </a:solidFill>
                <a:latin typeface="Jost"/>
                <a:ea typeface="Jost"/>
                <a:cs typeface="Jost"/>
                <a:sym typeface="Jost"/>
              </a:rPr>
              <a:t>This project had some limitations that may have affected the results. First, the data only covered a short period, which might not show long-term patterns or seasonal changes in behavior. Second, the process of categorizing genres and content was done manually, which could introduce some errors or biases. Also, the analysis mainly used basic statistical methods and could be improved with more advanced machine learning techniques to find deeper patterns or relationships.In the future, the project could be expanded by using data from a longer period, adding extra information like mood or activity logs, and applying real-time analysis. Using advanced methods like causal analysis or time-series forecasting could also provide better insights into how external factors impact personal habits. Overall, this project helped me appreciate the potential of data science to understand behavior, and it has motivated me to keep learning and improving my skills in this exciting field.</a:t>
            </a:r>
            <a:endParaRPr b="0" i="0" sz="1800" u="none" cap="none" strike="noStrike">
              <a:solidFill>
                <a:schemeClr val="dk1"/>
              </a:solidFill>
              <a:latin typeface="Arial"/>
              <a:ea typeface="Arial"/>
              <a:cs typeface="Arial"/>
              <a:sym typeface="Arial"/>
            </a:endParaRPr>
          </a:p>
        </p:txBody>
      </p:sp>
      <p:pic>
        <p:nvPicPr>
          <p:cNvPr id="208" name="Google Shape;208;p21"/>
          <p:cNvPicPr preferRelativeResize="0"/>
          <p:nvPr/>
        </p:nvPicPr>
        <p:blipFill rotWithShape="1">
          <a:blip r:embed="rId3">
            <a:alphaModFix/>
          </a:blip>
          <a:srcRect b="0" l="0" r="0" t="0"/>
          <a:stretch/>
        </p:blipFill>
        <p:spPr>
          <a:xfrm>
            <a:off x="1670565" y="4540801"/>
            <a:ext cx="647538" cy="628493"/>
          </a:xfrm>
          <a:prstGeom prst="rect">
            <a:avLst/>
          </a:prstGeom>
          <a:noFill/>
          <a:ln>
            <a:noFill/>
          </a:ln>
        </p:spPr>
      </p:pic>
      <p:pic>
        <p:nvPicPr>
          <p:cNvPr id="209" name="Google Shape;209;p21"/>
          <p:cNvPicPr preferRelativeResize="0"/>
          <p:nvPr/>
        </p:nvPicPr>
        <p:blipFill rotWithShape="1">
          <a:blip r:embed="rId4">
            <a:alphaModFix/>
          </a:blip>
          <a:srcRect b="0" l="0" r="0" t="0"/>
          <a:stretch/>
        </p:blipFill>
        <p:spPr>
          <a:xfrm>
            <a:off x="3774827" y="4555681"/>
            <a:ext cx="638015" cy="638015"/>
          </a:xfrm>
          <a:prstGeom prst="rect">
            <a:avLst/>
          </a:prstGeom>
          <a:noFill/>
          <a:ln>
            <a:noFill/>
          </a:ln>
        </p:spPr>
      </p:pic>
      <p:pic>
        <p:nvPicPr>
          <p:cNvPr id="210" name="Google Shape;210;p21"/>
          <p:cNvPicPr preferRelativeResize="0"/>
          <p:nvPr/>
        </p:nvPicPr>
        <p:blipFill rotWithShape="1">
          <a:blip r:embed="rId5">
            <a:alphaModFix/>
          </a:blip>
          <a:srcRect b="0" l="0" r="0" t="0"/>
          <a:stretch/>
        </p:blipFill>
        <p:spPr>
          <a:xfrm>
            <a:off x="5834092" y="4600318"/>
            <a:ext cx="638015" cy="552312"/>
          </a:xfrm>
          <a:prstGeom prst="rect">
            <a:avLst/>
          </a:prstGeom>
          <a:noFill/>
          <a:ln>
            <a:noFill/>
          </a:ln>
        </p:spPr>
      </p:pic>
      <p:pic>
        <p:nvPicPr>
          <p:cNvPr id="211" name="Google Shape;211;p21"/>
          <p:cNvPicPr preferRelativeResize="0"/>
          <p:nvPr/>
        </p:nvPicPr>
        <p:blipFill rotWithShape="1">
          <a:blip r:embed="rId6">
            <a:alphaModFix/>
          </a:blip>
          <a:srcRect b="0" l="0" r="0" t="0"/>
          <a:stretch/>
        </p:blipFill>
        <p:spPr>
          <a:xfrm>
            <a:off x="8211475" y="4563117"/>
            <a:ext cx="561835" cy="6189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25" name="Shape 25"/>
        <p:cNvGrpSpPr/>
        <p:nvPr/>
      </p:nvGrpSpPr>
      <p:grpSpPr>
        <a:xfrm>
          <a:off x="0" y="0"/>
          <a:ext cx="0" cy="0"/>
          <a:chOff x="0" y="0"/>
          <a:chExt cx="0" cy="0"/>
        </a:xfrm>
      </p:grpSpPr>
      <p:sp>
        <p:nvSpPr>
          <p:cNvPr id="26" name="Google Shape;26;p4"/>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MOTIVATION</a:t>
            </a:r>
            <a:endParaRPr b="0" i="0" sz="1800" u="none" cap="none" strike="noStrike">
              <a:solidFill>
                <a:schemeClr val="dk1"/>
              </a:solidFill>
              <a:latin typeface="Arial"/>
              <a:ea typeface="Arial"/>
              <a:cs typeface="Arial"/>
              <a:sym typeface="Arial"/>
            </a:endParaRPr>
          </a:p>
        </p:txBody>
      </p:sp>
      <p:sp>
        <p:nvSpPr>
          <p:cNvPr id="27" name="Google Shape;27;p4"/>
          <p:cNvSpPr/>
          <p:nvPr/>
        </p:nvSpPr>
        <p:spPr>
          <a:xfrm>
            <a:off x="580880" y="1904375"/>
            <a:ext cx="5719121" cy="4122104"/>
          </a:xfrm>
          <a:prstGeom prst="rect">
            <a:avLst/>
          </a:prstGeom>
          <a:noFill/>
          <a:ln>
            <a:noFill/>
          </a:ln>
        </p:spPr>
        <p:txBody>
          <a:bodyPr anchorCtr="0" anchor="t" bIns="0" lIns="0" spcFirstLastPara="1" rIns="0" wrap="square" tIns="0">
            <a:noAutofit/>
          </a:bodyPr>
          <a:lstStyle/>
          <a:p>
            <a:pPr indent="-242900" lvl="0" marL="242900" marR="0" rtl="0" algn="l">
              <a:lnSpc>
                <a:spcPct val="126024"/>
              </a:lnSpc>
              <a:spcBef>
                <a:spcPts val="0"/>
              </a:spcBef>
              <a:spcAft>
                <a:spcPts val="0"/>
              </a:spcAft>
              <a:buClr>
                <a:srgbClr val="000000"/>
              </a:buClr>
              <a:buSzPts val="2025"/>
              <a:buFont typeface="Jost"/>
              <a:buChar char="•"/>
            </a:pPr>
            <a:r>
              <a:rPr b="0" i="0" lang="en-US" sz="2025" u="none" cap="none" strike="noStrike">
                <a:solidFill>
                  <a:srgbClr val="000000"/>
                </a:solidFill>
                <a:latin typeface="Jost"/>
                <a:ea typeface="Jost"/>
                <a:cs typeface="Jost"/>
                <a:sym typeface="Jost"/>
              </a:rPr>
              <a:t>Academic stress shapes our habits in unexpected ways. Through this project, I aimed to explore how exam periods influence my daily routines, from YouTube usage to physical activity.</a:t>
            </a:r>
            <a:endParaRPr/>
          </a:p>
          <a:p>
            <a:pPr indent="-242900" lvl="0" marL="242900" marR="0" rtl="0" algn="l">
              <a:lnSpc>
                <a:spcPct val="126024"/>
              </a:lnSpc>
              <a:spcBef>
                <a:spcPts val="1829"/>
              </a:spcBef>
              <a:spcAft>
                <a:spcPts val="0"/>
              </a:spcAft>
              <a:buClr>
                <a:srgbClr val="000000"/>
              </a:buClr>
              <a:buSzPts val="2025"/>
              <a:buFont typeface="Jost"/>
              <a:buChar char="•"/>
            </a:pPr>
            <a:r>
              <a:rPr b="0" i="0" lang="en-US" sz="2025" u="none" cap="none" strike="noStrike">
                <a:solidFill>
                  <a:srgbClr val="000000"/>
                </a:solidFill>
                <a:latin typeface="Jost"/>
                <a:ea typeface="Jost"/>
                <a:cs typeface="Jost"/>
                <a:sym typeface="Jost"/>
              </a:rPr>
              <a:t>Understanding these patterns helps me uncover the hidden connections between stress, productivity, and well-being. By reflecting on my habits, I hope to inspire healthier routines and encourage others to be mindful of their own behaviors during challenging times.</a:t>
            </a:r>
            <a:endParaRPr b="0" i="0" sz="1800" u="none" cap="none" strike="noStrike">
              <a:solidFill>
                <a:schemeClr val="dk1"/>
              </a:solidFill>
              <a:latin typeface="Arial"/>
              <a:ea typeface="Arial"/>
              <a:cs typeface="Arial"/>
              <a:sym typeface="Arial"/>
            </a:endParaRPr>
          </a:p>
        </p:txBody>
      </p:sp>
      <p:pic>
        <p:nvPicPr>
          <p:cNvPr descr="7567529" id="28" name="Google Shape;28;p4"/>
          <p:cNvPicPr preferRelativeResize="0"/>
          <p:nvPr/>
        </p:nvPicPr>
        <p:blipFill rotWithShape="1">
          <a:blip r:embed="rId3">
            <a:alphaModFix/>
          </a:blip>
          <a:srcRect b="12189" l="0" r="0" t="12188"/>
          <a:stretch/>
        </p:blipFill>
        <p:spPr>
          <a:xfrm>
            <a:off x="6342064" y="1666458"/>
            <a:ext cx="3881477" cy="4402916"/>
          </a:xfrm>
          <a:prstGeom prst="rect">
            <a:avLst/>
          </a:prstGeom>
          <a:noFill/>
          <a:ln>
            <a:noFill/>
          </a:ln>
        </p:spPr>
      </p:pic>
      <p:sp>
        <p:nvSpPr>
          <p:cNvPr id="29" name="Google Shape;29;p4"/>
          <p:cNvSpPr/>
          <p:nvPr/>
        </p:nvSpPr>
        <p:spPr>
          <a:xfrm>
            <a:off x="6342064" y="1666458"/>
            <a:ext cx="3881477" cy="4402916"/>
          </a:xfrm>
          <a:prstGeom prst="rect">
            <a:avLst/>
          </a:prstGeom>
          <a:noFill/>
          <a:ln cap="flat" cmpd="sng" w="25400">
            <a:solidFill>
              <a:srgbClr val="07102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216" name="Shape 216"/>
        <p:cNvGrpSpPr/>
        <p:nvPr/>
      </p:nvGrpSpPr>
      <p:grpSpPr>
        <a:xfrm>
          <a:off x="0" y="0"/>
          <a:ext cx="0" cy="0"/>
          <a:chOff x="0" y="0"/>
          <a:chExt cx="0" cy="0"/>
        </a:xfrm>
      </p:grpSpPr>
      <p:sp>
        <p:nvSpPr>
          <p:cNvPr id="217" name="Google Shape;217;p22"/>
          <p:cNvSpPr/>
          <p:nvPr/>
        </p:nvSpPr>
        <p:spPr>
          <a:xfrm>
            <a:off x="1218895" y="693068"/>
            <a:ext cx="9331809" cy="799900"/>
          </a:xfrm>
          <a:prstGeom prst="rect">
            <a:avLst/>
          </a:prstGeom>
          <a:noFill/>
          <a:ln>
            <a:noFill/>
          </a:ln>
        </p:spPr>
        <p:txBody>
          <a:bodyPr anchorCtr="0" anchor="t" bIns="0" lIns="0" spcFirstLastPara="1" rIns="0" wrap="square" tIns="0">
            <a:noAutofit/>
          </a:bodyPr>
          <a:lstStyle/>
          <a:p>
            <a:pPr indent="0" lvl="0" marL="0" marR="0" rtl="0" algn="l">
              <a:lnSpc>
                <a:spcPct val="133017"/>
              </a:lnSpc>
              <a:spcBef>
                <a:spcPts val="0"/>
              </a:spcBef>
              <a:spcAft>
                <a:spcPts val="0"/>
              </a:spcAft>
              <a:buClr>
                <a:srgbClr val="000000"/>
              </a:buClr>
              <a:buSzPts val="1584"/>
              <a:buFont typeface="Jost"/>
              <a:buNone/>
            </a:pPr>
            <a:r>
              <a:rPr b="1" i="0" lang="en-US" sz="1584" u="none" cap="none" strike="noStrike">
                <a:solidFill>
                  <a:srgbClr val="000000"/>
                </a:solidFill>
                <a:latin typeface="Jost"/>
                <a:ea typeface="Jost"/>
                <a:cs typeface="Jost"/>
                <a:sym typeface="Jost"/>
              </a:rPr>
              <a:t>Thank you all for your time and attention! I truly appreciate your interest in my project. I hope it sparked some curiosity and inspired new ideas. It’s been a pleasure sharing this journey with you! 😊</a:t>
            </a:r>
            <a:endParaRPr b="0" i="0" sz="1800" u="none" cap="none" strike="noStrike">
              <a:solidFill>
                <a:schemeClr val="dk1"/>
              </a:solidFill>
              <a:latin typeface="Arial"/>
              <a:ea typeface="Arial"/>
              <a:cs typeface="Arial"/>
              <a:sym typeface="Arial"/>
            </a:endParaRPr>
          </a:p>
        </p:txBody>
      </p:sp>
      <p:pic>
        <p:nvPicPr>
          <p:cNvPr id="218" name="Google Shape;218;p22"/>
          <p:cNvPicPr preferRelativeResize="0"/>
          <p:nvPr/>
        </p:nvPicPr>
        <p:blipFill rotWithShape="1">
          <a:blip r:embed="rId3">
            <a:alphaModFix/>
          </a:blip>
          <a:srcRect b="7445" l="0" r="0" t="7445"/>
          <a:stretch/>
        </p:blipFill>
        <p:spPr>
          <a:xfrm>
            <a:off x="1761684" y="1914046"/>
            <a:ext cx="7734846" cy="4390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34" name="Shape 34"/>
        <p:cNvGrpSpPr/>
        <p:nvPr/>
      </p:nvGrpSpPr>
      <p:grpSpPr>
        <a:xfrm>
          <a:off x="0" y="0"/>
          <a:ext cx="0" cy="0"/>
          <a:chOff x="0" y="0"/>
          <a:chExt cx="0" cy="0"/>
        </a:xfrm>
      </p:grpSpPr>
      <p:sp>
        <p:nvSpPr>
          <p:cNvPr id="35" name="Google Shape;35;p5"/>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283D6B"/>
              </a:buClr>
              <a:buSzPts val="3000"/>
              <a:buFont typeface="Jost"/>
              <a:buNone/>
            </a:pPr>
            <a:r>
              <a:rPr b="0" i="0" lang="en-US" sz="3000" u="none" cap="none" strike="noStrike">
                <a:solidFill>
                  <a:srgbClr val="283D6B"/>
                </a:solidFill>
                <a:latin typeface="Jost"/>
                <a:ea typeface="Jost"/>
                <a:cs typeface="Jost"/>
                <a:sym typeface="Jost"/>
              </a:rPr>
              <a:t>INTRODUCTION</a:t>
            </a:r>
            <a:endParaRPr b="0" i="0" sz="1800" u="none" cap="none" strike="noStrike">
              <a:solidFill>
                <a:schemeClr val="dk1"/>
              </a:solidFill>
              <a:latin typeface="Arial"/>
              <a:ea typeface="Arial"/>
              <a:cs typeface="Arial"/>
              <a:sym typeface="Arial"/>
            </a:endParaRPr>
          </a:p>
        </p:txBody>
      </p:sp>
      <p:pic>
        <p:nvPicPr>
          <p:cNvPr id="36" name="Google Shape;36;p5"/>
          <p:cNvPicPr preferRelativeResize="0"/>
          <p:nvPr/>
        </p:nvPicPr>
        <p:blipFill rotWithShape="1">
          <a:blip r:embed="rId3">
            <a:alphaModFix/>
          </a:blip>
          <a:srcRect b="26909" l="0" r="0" t="26909"/>
          <a:stretch/>
        </p:blipFill>
        <p:spPr>
          <a:xfrm>
            <a:off x="1476006" y="1580755"/>
            <a:ext cx="1428393" cy="1428393"/>
          </a:xfrm>
          <a:prstGeom prst="rect">
            <a:avLst/>
          </a:prstGeom>
          <a:noFill/>
          <a:ln>
            <a:noFill/>
          </a:ln>
        </p:spPr>
      </p:pic>
      <p:sp>
        <p:nvSpPr>
          <p:cNvPr id="37" name="Google Shape;37;p5"/>
          <p:cNvSpPr/>
          <p:nvPr/>
        </p:nvSpPr>
        <p:spPr>
          <a:xfrm>
            <a:off x="299486" y="3098571"/>
            <a:ext cx="3781432" cy="25711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283D6B"/>
              </a:buClr>
              <a:buSzPts val="1620"/>
              <a:buFont typeface="Jost"/>
              <a:buNone/>
            </a:pPr>
            <a:r>
              <a:rPr b="0" i="0" lang="en-US" sz="1620" u="none" cap="none" strike="noStrike">
                <a:solidFill>
                  <a:srgbClr val="283D6B"/>
                </a:solidFill>
                <a:latin typeface="Jost"/>
                <a:ea typeface="Jost"/>
                <a:cs typeface="Jost"/>
                <a:sym typeface="Jost"/>
              </a:rPr>
              <a:t>Apple Health Step Count</a:t>
            </a:r>
            <a:endParaRPr b="0" i="0" sz="1800" u="none" cap="none" strike="noStrike">
              <a:solidFill>
                <a:schemeClr val="dk1"/>
              </a:solidFill>
              <a:latin typeface="Arial"/>
              <a:ea typeface="Arial"/>
              <a:cs typeface="Arial"/>
              <a:sym typeface="Arial"/>
            </a:endParaRPr>
          </a:p>
        </p:txBody>
      </p:sp>
      <p:sp>
        <p:nvSpPr>
          <p:cNvPr id="38" name="Google Shape;38;p5"/>
          <p:cNvSpPr/>
          <p:nvPr/>
        </p:nvSpPr>
        <p:spPr>
          <a:xfrm>
            <a:off x="299486" y="3434838"/>
            <a:ext cx="3781432" cy="657061"/>
          </a:xfrm>
          <a:prstGeom prst="rect">
            <a:avLst/>
          </a:prstGeom>
          <a:noFill/>
          <a:ln>
            <a:noFill/>
          </a:ln>
        </p:spPr>
        <p:txBody>
          <a:bodyPr anchorCtr="0" anchor="t" bIns="0" lIns="0" spcFirstLastPara="1" rIns="0" wrap="square" tIns="0">
            <a:noAutofit/>
          </a:bodyPr>
          <a:lstStyle/>
          <a:p>
            <a:pPr indent="0" lvl="0" marL="0" marR="0" rtl="0" algn="ctr">
              <a:lnSpc>
                <a:spcPct val="133030"/>
              </a:lnSpc>
              <a:spcBef>
                <a:spcPts val="0"/>
              </a:spcBef>
              <a:spcAft>
                <a:spcPts val="0"/>
              </a:spcAft>
              <a:buClr>
                <a:srgbClr val="000000"/>
              </a:buClr>
              <a:buSzPts val="1320"/>
              <a:buFont typeface="Jost"/>
              <a:buNone/>
            </a:pPr>
            <a:r>
              <a:rPr b="0" i="0" lang="en-US" sz="1320" u="none" cap="none" strike="noStrike">
                <a:solidFill>
                  <a:srgbClr val="000000"/>
                </a:solidFill>
                <a:latin typeface="Jost"/>
                <a:ea typeface="Jost"/>
                <a:cs typeface="Jost"/>
                <a:sym typeface="Jost"/>
              </a:rPr>
              <a:t>Analyzing the step count data from users' Apple Health app to understand their physical activity patterns.</a:t>
            </a:r>
            <a:endParaRPr b="0" i="0" sz="1800" u="none" cap="none" strike="noStrike">
              <a:solidFill>
                <a:schemeClr val="dk1"/>
              </a:solidFill>
              <a:latin typeface="Arial"/>
              <a:ea typeface="Arial"/>
              <a:cs typeface="Arial"/>
              <a:sym typeface="Arial"/>
            </a:endParaRPr>
          </a:p>
        </p:txBody>
      </p:sp>
      <p:pic>
        <p:nvPicPr>
          <p:cNvPr id="39" name="Google Shape;39;p5"/>
          <p:cNvPicPr preferRelativeResize="0"/>
          <p:nvPr/>
        </p:nvPicPr>
        <p:blipFill rotWithShape="1">
          <a:blip r:embed="rId4">
            <a:alphaModFix/>
          </a:blip>
          <a:srcRect b="0" l="0" r="0" t="0"/>
          <a:stretch/>
        </p:blipFill>
        <p:spPr>
          <a:xfrm>
            <a:off x="5380280" y="1580755"/>
            <a:ext cx="1428393" cy="1428393"/>
          </a:xfrm>
          <a:prstGeom prst="rect">
            <a:avLst/>
          </a:prstGeom>
          <a:noFill/>
          <a:ln>
            <a:noFill/>
          </a:ln>
        </p:spPr>
      </p:pic>
      <p:sp>
        <p:nvSpPr>
          <p:cNvPr id="40" name="Google Shape;40;p5"/>
          <p:cNvSpPr/>
          <p:nvPr/>
        </p:nvSpPr>
        <p:spPr>
          <a:xfrm>
            <a:off x="4355646" y="3098571"/>
            <a:ext cx="3477660" cy="25711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283D6B"/>
              </a:buClr>
              <a:buSzPts val="1620"/>
              <a:buFont typeface="Jost"/>
              <a:buNone/>
            </a:pPr>
            <a:r>
              <a:rPr b="0" i="0" lang="en-US" sz="1620" u="none" cap="none" strike="noStrike">
                <a:solidFill>
                  <a:srgbClr val="283D6B"/>
                </a:solidFill>
                <a:latin typeface="Jost"/>
                <a:ea typeface="Jost"/>
                <a:cs typeface="Jost"/>
                <a:sym typeface="Jost"/>
              </a:rPr>
              <a:t>YouTube Usage Data</a:t>
            </a:r>
            <a:endParaRPr b="0" i="0" sz="1800" u="none" cap="none" strike="noStrike">
              <a:solidFill>
                <a:schemeClr val="dk1"/>
              </a:solidFill>
              <a:latin typeface="Arial"/>
              <a:ea typeface="Arial"/>
              <a:cs typeface="Arial"/>
              <a:sym typeface="Arial"/>
            </a:endParaRPr>
          </a:p>
        </p:txBody>
      </p:sp>
      <p:sp>
        <p:nvSpPr>
          <p:cNvPr id="41" name="Google Shape;41;p5"/>
          <p:cNvSpPr/>
          <p:nvPr/>
        </p:nvSpPr>
        <p:spPr>
          <a:xfrm>
            <a:off x="4355646" y="3434838"/>
            <a:ext cx="3477660" cy="657061"/>
          </a:xfrm>
          <a:prstGeom prst="rect">
            <a:avLst/>
          </a:prstGeom>
          <a:noFill/>
          <a:ln>
            <a:noFill/>
          </a:ln>
        </p:spPr>
        <p:txBody>
          <a:bodyPr anchorCtr="0" anchor="t" bIns="0" lIns="0" spcFirstLastPara="1" rIns="0" wrap="square" tIns="0">
            <a:noAutofit/>
          </a:bodyPr>
          <a:lstStyle/>
          <a:p>
            <a:pPr indent="0" lvl="0" marL="0" marR="0" rtl="0" algn="ctr">
              <a:lnSpc>
                <a:spcPct val="133030"/>
              </a:lnSpc>
              <a:spcBef>
                <a:spcPts val="0"/>
              </a:spcBef>
              <a:spcAft>
                <a:spcPts val="0"/>
              </a:spcAft>
              <a:buClr>
                <a:srgbClr val="000000"/>
              </a:buClr>
              <a:buSzPts val="1320"/>
              <a:buFont typeface="Jost"/>
              <a:buNone/>
            </a:pPr>
            <a:r>
              <a:rPr b="0" i="0" lang="en-US" sz="1320" u="none" cap="none" strike="noStrike">
                <a:solidFill>
                  <a:srgbClr val="000000"/>
                </a:solidFill>
                <a:latin typeface="Jost"/>
                <a:ea typeface="Jost"/>
                <a:cs typeface="Jost"/>
                <a:sym typeface="Jost"/>
              </a:rPr>
              <a:t>Examining my usage  on YouTube and the types of videos watched to understand my behaviors in and out of the exam periods. </a:t>
            </a:r>
            <a:endParaRPr b="0" i="0" sz="1800" u="none" cap="none" strike="noStrike">
              <a:solidFill>
                <a:schemeClr val="dk1"/>
              </a:solidFill>
              <a:latin typeface="Arial"/>
              <a:ea typeface="Arial"/>
              <a:cs typeface="Arial"/>
              <a:sym typeface="Arial"/>
            </a:endParaRPr>
          </a:p>
        </p:txBody>
      </p:sp>
      <p:pic>
        <p:nvPicPr>
          <p:cNvPr id="42" name="Google Shape;42;p5"/>
          <p:cNvPicPr preferRelativeResize="0"/>
          <p:nvPr/>
        </p:nvPicPr>
        <p:blipFill rotWithShape="1">
          <a:blip r:embed="rId5">
            <a:alphaModFix/>
          </a:blip>
          <a:srcRect b="-38875" l="3487" r="3487" t="-38876"/>
          <a:stretch/>
        </p:blipFill>
        <p:spPr>
          <a:xfrm>
            <a:off x="9284553" y="1580755"/>
            <a:ext cx="1428393" cy="1428393"/>
          </a:xfrm>
          <a:prstGeom prst="rect">
            <a:avLst/>
          </a:prstGeom>
          <a:noFill/>
          <a:ln>
            <a:noFill/>
          </a:ln>
        </p:spPr>
      </p:pic>
      <p:sp>
        <p:nvSpPr>
          <p:cNvPr id="43" name="Google Shape;43;p5"/>
          <p:cNvSpPr/>
          <p:nvPr/>
        </p:nvSpPr>
        <p:spPr>
          <a:xfrm>
            <a:off x="8077561" y="3098571"/>
            <a:ext cx="3823331" cy="25711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283D6B"/>
              </a:buClr>
              <a:buSzPts val="1620"/>
              <a:buFont typeface="Jost"/>
              <a:buNone/>
            </a:pPr>
            <a:r>
              <a:rPr b="0" i="0" lang="en-US" sz="1620" u="none" cap="none" strike="noStrike">
                <a:solidFill>
                  <a:srgbClr val="283D6B"/>
                </a:solidFill>
                <a:latin typeface="Jost"/>
                <a:ea typeface="Jost"/>
                <a:cs typeface="Jost"/>
                <a:sym typeface="Jost"/>
              </a:rPr>
              <a:t>Visualization methods</a:t>
            </a:r>
            <a:endParaRPr b="0" i="0" sz="1800" u="none" cap="none" strike="noStrike">
              <a:solidFill>
                <a:schemeClr val="dk1"/>
              </a:solidFill>
              <a:latin typeface="Arial"/>
              <a:ea typeface="Arial"/>
              <a:cs typeface="Arial"/>
              <a:sym typeface="Arial"/>
            </a:endParaRPr>
          </a:p>
        </p:txBody>
      </p:sp>
      <p:sp>
        <p:nvSpPr>
          <p:cNvPr id="44" name="Google Shape;44;p5"/>
          <p:cNvSpPr/>
          <p:nvPr/>
        </p:nvSpPr>
        <p:spPr>
          <a:xfrm>
            <a:off x="8077561" y="3434838"/>
            <a:ext cx="3823331" cy="876081"/>
          </a:xfrm>
          <a:prstGeom prst="rect">
            <a:avLst/>
          </a:prstGeom>
          <a:noFill/>
          <a:ln>
            <a:noFill/>
          </a:ln>
        </p:spPr>
        <p:txBody>
          <a:bodyPr anchorCtr="0" anchor="t" bIns="0" lIns="0" spcFirstLastPara="1" rIns="0" wrap="square" tIns="0">
            <a:noAutofit/>
          </a:bodyPr>
          <a:lstStyle/>
          <a:p>
            <a:pPr indent="0" lvl="0" marL="0" marR="0" rtl="0" algn="ctr">
              <a:lnSpc>
                <a:spcPct val="133030"/>
              </a:lnSpc>
              <a:spcBef>
                <a:spcPts val="0"/>
              </a:spcBef>
              <a:spcAft>
                <a:spcPts val="0"/>
              </a:spcAft>
              <a:buClr>
                <a:srgbClr val="000000"/>
              </a:buClr>
              <a:buSzPts val="1320"/>
              <a:buFont typeface="Jost"/>
              <a:buNone/>
            </a:pPr>
            <a:r>
              <a:rPr b="0" i="0" lang="en-US" sz="1320" u="none" cap="none" strike="noStrike">
                <a:solidFill>
                  <a:srgbClr val="000000"/>
                </a:solidFill>
                <a:latin typeface="Jost"/>
                <a:ea typeface="Jost"/>
                <a:cs typeface="Jost"/>
                <a:sym typeface="Jost"/>
              </a:rPr>
              <a:t>Investigating the potential relationship between step count and YouTube usage to uncover insights about my behaviour when the exam comes.</a:t>
            </a:r>
            <a:endParaRPr b="0" i="0" sz="1800" u="none" cap="none" strike="noStrike">
              <a:solidFill>
                <a:schemeClr val="dk1"/>
              </a:solidFill>
              <a:latin typeface="Arial"/>
              <a:ea typeface="Arial"/>
              <a:cs typeface="Arial"/>
              <a:sym typeface="Arial"/>
            </a:endParaRPr>
          </a:p>
        </p:txBody>
      </p:sp>
      <p:sp>
        <p:nvSpPr>
          <p:cNvPr id="45" name="Google Shape;45;p5"/>
          <p:cNvSpPr/>
          <p:nvPr/>
        </p:nvSpPr>
        <p:spPr>
          <a:xfrm>
            <a:off x="0" y="4799400"/>
            <a:ext cx="12188952" cy="2056886"/>
          </a:xfrm>
          <a:prstGeom prst="rect">
            <a:avLst/>
          </a:prstGeom>
          <a:solidFill>
            <a:srgbClr val="A4B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219020" y="5113497"/>
            <a:ext cx="12626992" cy="971307"/>
          </a:xfrm>
          <a:prstGeom prst="rect">
            <a:avLst/>
          </a:prstGeom>
          <a:noFill/>
          <a:ln>
            <a:noFill/>
          </a:ln>
        </p:spPr>
        <p:txBody>
          <a:bodyPr anchorCtr="0" anchor="ctr" bIns="0" lIns="0" spcFirstLastPara="1" rIns="0" wrap="square" tIns="0">
            <a:noAutofit/>
          </a:bodyPr>
          <a:lstStyle/>
          <a:p>
            <a:pPr indent="0" lvl="0" marL="0" marR="0" rtl="0" algn="ctr">
              <a:lnSpc>
                <a:spcPct val="126024"/>
              </a:lnSpc>
              <a:spcBef>
                <a:spcPts val="0"/>
              </a:spcBef>
              <a:spcAft>
                <a:spcPts val="0"/>
              </a:spcAft>
              <a:buClr>
                <a:srgbClr val="000000"/>
              </a:buClr>
              <a:buSzPts val="2025"/>
              <a:buFont typeface="Jost"/>
              <a:buNone/>
            </a:pPr>
            <a:r>
              <a:rPr b="0" i="0" lang="en-US" sz="2025" u="none" cap="none" strike="noStrike">
                <a:solidFill>
                  <a:srgbClr val="000000"/>
                </a:solidFill>
                <a:latin typeface="Jost"/>
                <a:ea typeface="Jost"/>
                <a:cs typeface="Jost"/>
                <a:sym typeface="Jost"/>
              </a:rPr>
              <a:t>By exploring the connection between physical activity and digital media consumption, this presentation aims to provide valuable insights into the overall well-being and lifestyle habits of me in the exam periods</a:t>
            </a:r>
            <a:endParaRPr b="0" i="0" sz="1800" u="none" cap="none" strike="noStrike">
              <a:solidFill>
                <a:schemeClr val="dk1"/>
              </a:solidFill>
              <a:latin typeface="Arial"/>
              <a:ea typeface="Arial"/>
              <a:cs typeface="Arial"/>
              <a:sym typeface="Arial"/>
            </a:endParaRPr>
          </a:p>
        </p:txBody>
      </p:sp>
      <p:sp>
        <p:nvSpPr>
          <p:cNvPr id="47" name="Google Shape;47;p5"/>
          <p:cNvSpPr/>
          <p:nvPr/>
        </p:nvSpPr>
        <p:spPr>
          <a:xfrm>
            <a:off x="-219020" y="6226454"/>
            <a:ext cx="12626992" cy="323769"/>
          </a:xfrm>
          <a:prstGeom prst="rect">
            <a:avLst/>
          </a:prstGeom>
          <a:noFill/>
          <a:ln>
            <a:noFill/>
          </a:ln>
        </p:spPr>
        <p:txBody>
          <a:bodyPr anchorCtr="0" anchor="ctr" bIns="0" lIns="0" spcFirstLastPara="1" rIns="0" wrap="square" tIns="0">
            <a:noAutofit/>
          </a:bodyPr>
          <a:lstStyle/>
          <a:p>
            <a:pPr indent="0" lvl="0" marL="0" marR="0" rtl="0" algn="ctr">
              <a:lnSpc>
                <a:spcPct val="126024"/>
              </a:lnSpc>
              <a:spcBef>
                <a:spcPts val="0"/>
              </a:spcBef>
              <a:spcAft>
                <a:spcPts val="0"/>
              </a:spcAft>
              <a:buClr>
                <a:srgbClr val="000000"/>
              </a:buClr>
              <a:buSzPts val="2025"/>
              <a:buFont typeface="Jost"/>
              <a:buNone/>
            </a:pPr>
            <a:r>
              <a:rPr b="0" i="0" lang="en-US" sz="2025" u="none" cap="none" strike="noStrike">
                <a:solidFill>
                  <a:srgbClr val="000000"/>
                </a:solidFill>
                <a:latin typeface="Jost"/>
                <a:ea typeface="Jost"/>
                <a:cs typeface="Jost"/>
                <a:sym typeface="Jost"/>
              </a:rPr>
              <a: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52" name="Shape 52"/>
        <p:cNvGrpSpPr/>
        <p:nvPr/>
      </p:nvGrpSpPr>
      <p:grpSpPr>
        <a:xfrm>
          <a:off x="0" y="0"/>
          <a:ext cx="0" cy="0"/>
          <a:chOff x="0" y="0"/>
          <a:chExt cx="0" cy="0"/>
        </a:xfrm>
      </p:grpSpPr>
      <p:sp>
        <p:nvSpPr>
          <p:cNvPr id="53" name="Google Shape;53;p6"/>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MY YOUTUBE USAGE</a:t>
            </a:r>
            <a:endParaRPr b="0" i="0" sz="1800" u="none" cap="none" strike="noStrike">
              <a:solidFill>
                <a:schemeClr val="dk1"/>
              </a:solidFill>
              <a:latin typeface="Arial"/>
              <a:ea typeface="Arial"/>
              <a:cs typeface="Arial"/>
              <a:sym typeface="Arial"/>
            </a:endParaRPr>
          </a:p>
        </p:txBody>
      </p:sp>
      <p:sp>
        <p:nvSpPr>
          <p:cNvPr id="54" name="Google Shape;54;p6"/>
          <p:cNvSpPr/>
          <p:nvPr/>
        </p:nvSpPr>
        <p:spPr>
          <a:xfrm>
            <a:off x="0" y="958957"/>
            <a:ext cx="12188952" cy="276156"/>
          </a:xfrm>
          <a:prstGeom prst="rect">
            <a:avLst/>
          </a:prstGeom>
          <a:noFill/>
          <a:ln>
            <a:noFill/>
          </a:ln>
        </p:spPr>
        <p:txBody>
          <a:bodyPr anchorCtr="0" anchor="t" bIns="0" lIns="0" spcFirstLastPara="1" rIns="0" wrap="square" tIns="0">
            <a:noAutofit/>
          </a:bodyPr>
          <a:lstStyle/>
          <a:p>
            <a:pPr indent="0" lvl="0" marL="0" marR="0" rtl="0" algn="ctr">
              <a:lnSpc>
                <a:spcPct val="133030"/>
              </a:lnSpc>
              <a:spcBef>
                <a:spcPts val="0"/>
              </a:spcBef>
              <a:spcAft>
                <a:spcPts val="0"/>
              </a:spcAft>
              <a:buClr>
                <a:srgbClr val="000000"/>
              </a:buClr>
              <a:buSzPts val="1650"/>
              <a:buFont typeface="Jost"/>
              <a:buNone/>
            </a:pPr>
            <a:r>
              <a:rPr b="0" i="0" lang="en-US" sz="1650" u="none" cap="none" strike="noStrike">
                <a:solidFill>
                  <a:srgbClr val="000000"/>
                </a:solidFill>
                <a:latin typeface="Jost"/>
                <a:ea typeface="Jost"/>
                <a:cs typeface="Jost"/>
                <a:sym typeface="Jost"/>
              </a:rPr>
              <a:t>First,ı started with analyzing my YouTube usage data in the exam periods versus non-exam periods</a:t>
            </a:r>
            <a:endParaRPr b="0" i="0" sz="1800" u="none" cap="none" strike="noStrike">
              <a:solidFill>
                <a:schemeClr val="dk1"/>
              </a:solidFill>
              <a:latin typeface="Arial"/>
              <a:ea typeface="Arial"/>
              <a:cs typeface="Arial"/>
              <a:sym typeface="Arial"/>
            </a:endParaRPr>
          </a:p>
        </p:txBody>
      </p:sp>
      <p:sp>
        <p:nvSpPr>
          <p:cNvPr id="55" name="Google Shape;55;p6"/>
          <p:cNvSpPr/>
          <p:nvPr/>
        </p:nvSpPr>
        <p:spPr>
          <a:xfrm>
            <a:off x="476131" y="1647413"/>
            <a:ext cx="5523119" cy="387570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ailyvideos1.png" id="56" name="Google Shape;56;p6"/>
          <p:cNvPicPr preferRelativeResize="0"/>
          <p:nvPr/>
        </p:nvPicPr>
        <p:blipFill rotWithShape="1">
          <a:blip r:embed="rId3">
            <a:alphaModFix/>
          </a:blip>
          <a:srcRect b="-20481" l="160" r="160" t="-20480"/>
          <a:stretch/>
        </p:blipFill>
        <p:spPr>
          <a:xfrm>
            <a:off x="476131" y="1647413"/>
            <a:ext cx="5523119" cy="3875706"/>
          </a:xfrm>
          <a:prstGeom prst="rect">
            <a:avLst/>
          </a:prstGeom>
          <a:noFill/>
          <a:ln>
            <a:noFill/>
          </a:ln>
        </p:spPr>
      </p:pic>
      <p:sp>
        <p:nvSpPr>
          <p:cNvPr id="57" name="Google Shape;57;p6"/>
          <p:cNvSpPr/>
          <p:nvPr/>
        </p:nvSpPr>
        <p:spPr>
          <a:xfrm>
            <a:off x="199975" y="5660155"/>
            <a:ext cx="6075431" cy="25711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283D6B"/>
              </a:buClr>
              <a:buSzPts val="1620"/>
              <a:buFont typeface="Jost"/>
              <a:buNone/>
            </a:pPr>
            <a:r>
              <a:rPr b="0" i="0" lang="en-US" sz="1620" u="none" cap="none" strike="noStrike">
                <a:solidFill>
                  <a:srgbClr val="283D6B"/>
                </a:solidFill>
                <a:latin typeface="Jost"/>
                <a:ea typeface="Jost"/>
                <a:cs typeface="Jost"/>
                <a:sym typeface="Jost"/>
              </a:rPr>
              <a:t>Daily Videos Watched</a:t>
            </a:r>
            <a:endParaRPr b="0" i="0" sz="1800" u="none" cap="none" strike="noStrike">
              <a:solidFill>
                <a:schemeClr val="dk1"/>
              </a:solidFill>
              <a:latin typeface="Arial"/>
              <a:ea typeface="Arial"/>
              <a:cs typeface="Arial"/>
              <a:sym typeface="Arial"/>
            </a:endParaRPr>
          </a:p>
        </p:txBody>
      </p:sp>
      <p:sp>
        <p:nvSpPr>
          <p:cNvPr id="58" name="Google Shape;58;p6"/>
          <p:cNvSpPr/>
          <p:nvPr/>
        </p:nvSpPr>
        <p:spPr>
          <a:xfrm>
            <a:off x="199975" y="5996423"/>
            <a:ext cx="6075431" cy="438040"/>
          </a:xfrm>
          <a:prstGeom prst="rect">
            <a:avLst/>
          </a:prstGeom>
          <a:noFill/>
          <a:ln>
            <a:noFill/>
          </a:ln>
        </p:spPr>
        <p:txBody>
          <a:bodyPr anchorCtr="0" anchor="t" bIns="0" lIns="0" spcFirstLastPara="1" rIns="0" wrap="square" tIns="0">
            <a:noAutofit/>
          </a:bodyPr>
          <a:lstStyle/>
          <a:p>
            <a:pPr indent="0" lvl="0" marL="0" marR="0" rtl="0" algn="ctr">
              <a:lnSpc>
                <a:spcPct val="133030"/>
              </a:lnSpc>
              <a:spcBef>
                <a:spcPts val="0"/>
              </a:spcBef>
              <a:spcAft>
                <a:spcPts val="0"/>
              </a:spcAft>
              <a:buClr>
                <a:srgbClr val="000000"/>
              </a:buClr>
              <a:buSzPts val="1320"/>
              <a:buFont typeface="Jost"/>
              <a:buNone/>
            </a:pPr>
            <a:r>
              <a:rPr b="0" i="0" lang="en-US" sz="1320" u="none" cap="none" strike="noStrike">
                <a:solidFill>
                  <a:srgbClr val="000000"/>
                </a:solidFill>
                <a:latin typeface="Jost"/>
                <a:ea typeface="Jost"/>
                <a:cs typeface="Jost"/>
                <a:sym typeface="Jost"/>
              </a:rPr>
              <a:t>from here,we can see that ı watched more videos when ı have not an exam.</a:t>
            </a:r>
            <a:endParaRPr b="0" i="0" sz="1800" u="none" cap="none" strike="noStrike">
              <a:solidFill>
                <a:schemeClr val="dk1"/>
              </a:solidFill>
              <a:latin typeface="Arial"/>
              <a:ea typeface="Arial"/>
              <a:cs typeface="Arial"/>
              <a:sym typeface="Arial"/>
            </a:endParaRPr>
          </a:p>
        </p:txBody>
      </p:sp>
      <p:sp>
        <p:nvSpPr>
          <p:cNvPr id="59" name="Google Shape;59;p6"/>
          <p:cNvSpPr/>
          <p:nvPr/>
        </p:nvSpPr>
        <p:spPr>
          <a:xfrm>
            <a:off x="6189702" y="1647413"/>
            <a:ext cx="5523119" cy="387570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Unknown.png" id="60" name="Google Shape;60;p6"/>
          <p:cNvPicPr preferRelativeResize="0"/>
          <p:nvPr/>
        </p:nvPicPr>
        <p:blipFill rotWithShape="1">
          <a:blip r:embed="rId4">
            <a:alphaModFix/>
          </a:blip>
          <a:srcRect b="-10226" l="-1201" r="-1200" t="-10226"/>
          <a:stretch/>
        </p:blipFill>
        <p:spPr>
          <a:xfrm>
            <a:off x="6189702" y="1647413"/>
            <a:ext cx="5523119" cy="3875706"/>
          </a:xfrm>
          <a:prstGeom prst="rect">
            <a:avLst/>
          </a:prstGeom>
          <a:noFill/>
          <a:ln>
            <a:noFill/>
          </a:ln>
        </p:spPr>
      </p:pic>
      <p:sp>
        <p:nvSpPr>
          <p:cNvPr id="61" name="Google Shape;61;p6"/>
          <p:cNvSpPr/>
          <p:nvPr/>
        </p:nvSpPr>
        <p:spPr>
          <a:xfrm>
            <a:off x="5913546" y="5660155"/>
            <a:ext cx="6075431" cy="25711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283D6B"/>
              </a:buClr>
              <a:buSzPts val="1620"/>
              <a:buFont typeface="Jost"/>
              <a:buNone/>
            </a:pPr>
            <a:r>
              <a:rPr b="0" i="0" lang="en-US" sz="1620" u="none" cap="none" strike="noStrike">
                <a:solidFill>
                  <a:srgbClr val="283D6B"/>
                </a:solidFill>
                <a:latin typeface="Jost"/>
                <a:ea typeface="Jost"/>
                <a:cs typeface="Jost"/>
                <a:sym typeface="Jost"/>
              </a:rPr>
              <a:t>Box-plot of the videos</a:t>
            </a:r>
            <a:endParaRPr b="0" i="0" sz="1800" u="none" cap="none" strike="noStrike">
              <a:solidFill>
                <a:schemeClr val="dk1"/>
              </a:solidFill>
              <a:latin typeface="Arial"/>
              <a:ea typeface="Arial"/>
              <a:cs typeface="Arial"/>
              <a:sym typeface="Arial"/>
            </a:endParaRPr>
          </a:p>
        </p:txBody>
      </p:sp>
      <p:sp>
        <p:nvSpPr>
          <p:cNvPr id="62" name="Google Shape;62;p6"/>
          <p:cNvSpPr/>
          <p:nvPr/>
        </p:nvSpPr>
        <p:spPr>
          <a:xfrm>
            <a:off x="5913546" y="5996423"/>
            <a:ext cx="6075431" cy="219020"/>
          </a:xfrm>
          <a:prstGeom prst="rect">
            <a:avLst/>
          </a:prstGeom>
          <a:noFill/>
          <a:ln>
            <a:noFill/>
          </a:ln>
        </p:spPr>
        <p:txBody>
          <a:bodyPr anchorCtr="0" anchor="t" bIns="0" lIns="0" spcFirstLastPara="1" rIns="0" wrap="square" tIns="0">
            <a:noAutofit/>
          </a:bodyPr>
          <a:lstStyle/>
          <a:p>
            <a:pPr indent="0" lvl="0" marL="0" marR="0" rtl="0" algn="ctr">
              <a:lnSpc>
                <a:spcPct val="133030"/>
              </a:lnSpc>
              <a:spcBef>
                <a:spcPts val="0"/>
              </a:spcBef>
              <a:spcAft>
                <a:spcPts val="0"/>
              </a:spcAft>
              <a:buClr>
                <a:srgbClr val="000000"/>
              </a:buClr>
              <a:buSzPts val="1320"/>
              <a:buFont typeface="Jost"/>
              <a:buNone/>
            </a:pPr>
            <a:r>
              <a:rPr b="0" i="0" lang="en-US" sz="1320" u="none" cap="none" strike="noStrike">
                <a:solidFill>
                  <a:srgbClr val="000000"/>
                </a:solidFill>
                <a:latin typeface="Jost"/>
                <a:ea typeface="Jost"/>
                <a:cs typeface="Jost"/>
                <a:sym typeface="Jost"/>
              </a:rPr>
              <a:t>Similarly,ı watched more videos in the non-exam period.</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67" name="Shape 67"/>
        <p:cNvGrpSpPr/>
        <p:nvPr/>
      </p:nvGrpSpPr>
      <p:grpSpPr>
        <a:xfrm>
          <a:off x="0" y="0"/>
          <a:ext cx="0" cy="0"/>
          <a:chOff x="0" y="0"/>
          <a:chExt cx="0" cy="0"/>
        </a:xfrm>
      </p:grpSpPr>
      <p:sp>
        <p:nvSpPr>
          <p:cNvPr id="68" name="Google Shape;68;p7"/>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BUT,HOW ABOUT TYPES OF CONTENT</a:t>
            </a:r>
            <a:endParaRPr b="0" i="0" sz="1800" u="none" cap="none" strike="noStrike">
              <a:solidFill>
                <a:schemeClr val="dk1"/>
              </a:solidFill>
              <a:latin typeface="Arial"/>
              <a:ea typeface="Arial"/>
              <a:cs typeface="Arial"/>
              <a:sym typeface="Arial"/>
            </a:endParaRPr>
          </a:p>
        </p:txBody>
      </p:sp>
      <p:sp>
        <p:nvSpPr>
          <p:cNvPr id="69" name="Google Shape;69;p7"/>
          <p:cNvSpPr/>
          <p:nvPr/>
        </p:nvSpPr>
        <p:spPr>
          <a:xfrm>
            <a:off x="476131" y="1647413"/>
            <a:ext cx="5523119" cy="414233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op watched channels.png" id="70" name="Google Shape;70;p7"/>
          <p:cNvPicPr preferRelativeResize="0"/>
          <p:nvPr/>
        </p:nvPicPr>
        <p:blipFill rotWithShape="1">
          <a:blip r:embed="rId3">
            <a:alphaModFix/>
          </a:blip>
          <a:srcRect b="-28247" l="-1939" r="-1938" t="-28246"/>
          <a:stretch/>
        </p:blipFill>
        <p:spPr>
          <a:xfrm>
            <a:off x="476131" y="1647413"/>
            <a:ext cx="5523119" cy="4142339"/>
          </a:xfrm>
          <a:prstGeom prst="rect">
            <a:avLst/>
          </a:prstGeom>
          <a:noFill/>
          <a:ln>
            <a:noFill/>
          </a:ln>
        </p:spPr>
      </p:pic>
      <p:sp>
        <p:nvSpPr>
          <p:cNvPr id="71" name="Google Shape;71;p7"/>
          <p:cNvSpPr/>
          <p:nvPr/>
        </p:nvSpPr>
        <p:spPr>
          <a:xfrm>
            <a:off x="199975" y="5926789"/>
            <a:ext cx="6075431" cy="51422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Top wached channels shows an unmeaningful distribution ,in other words there is no content difference.</a:t>
            </a:r>
            <a:endParaRPr b="0" i="0" sz="1800" u="none" cap="none" strike="noStrike">
              <a:solidFill>
                <a:schemeClr val="dk1"/>
              </a:solidFill>
              <a:latin typeface="Arial"/>
              <a:ea typeface="Arial"/>
              <a:cs typeface="Arial"/>
              <a:sym typeface="Arial"/>
            </a:endParaRPr>
          </a:p>
        </p:txBody>
      </p:sp>
      <p:sp>
        <p:nvSpPr>
          <p:cNvPr id="72" name="Google Shape;72;p7"/>
          <p:cNvSpPr/>
          <p:nvPr/>
        </p:nvSpPr>
        <p:spPr>
          <a:xfrm>
            <a:off x="6189702" y="1647413"/>
            <a:ext cx="5523119" cy="414233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iechartexam.png" id="73" name="Google Shape;73;p7"/>
          <p:cNvPicPr preferRelativeResize="0"/>
          <p:nvPr/>
        </p:nvPicPr>
        <p:blipFill rotWithShape="1">
          <a:blip r:embed="rId4">
            <a:alphaModFix/>
          </a:blip>
          <a:srcRect b="-23" l="-14150" r="-14150" t="-24"/>
          <a:stretch/>
        </p:blipFill>
        <p:spPr>
          <a:xfrm>
            <a:off x="6189702" y="1647413"/>
            <a:ext cx="5523119" cy="4142339"/>
          </a:xfrm>
          <a:prstGeom prst="rect">
            <a:avLst/>
          </a:prstGeom>
          <a:noFill/>
          <a:ln>
            <a:noFill/>
          </a:ln>
        </p:spPr>
      </p:pic>
      <p:sp>
        <p:nvSpPr>
          <p:cNvPr id="74" name="Google Shape;74;p7"/>
          <p:cNvSpPr/>
          <p:nvPr/>
        </p:nvSpPr>
        <p:spPr>
          <a:xfrm>
            <a:off x="5913546" y="5926789"/>
            <a:ext cx="6075431" cy="51422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Similarly,Socrates Dergi plays a big role in both exam and non-exam periods.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79" name="Shape 79"/>
        <p:cNvGrpSpPr/>
        <p:nvPr/>
      </p:nvGrpSpPr>
      <p:grpSpPr>
        <a:xfrm>
          <a:off x="0" y="0"/>
          <a:ext cx="0" cy="0"/>
          <a:chOff x="0" y="0"/>
          <a:chExt cx="0" cy="0"/>
        </a:xfrm>
      </p:grpSpPr>
      <p:sp>
        <p:nvSpPr>
          <p:cNvPr id="80" name="Google Shape;80;p8"/>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OVERALL OF YOUTUBE USAGE</a:t>
            </a:r>
            <a:endParaRPr b="0" i="0" sz="1800" u="none" cap="none" strike="noStrike">
              <a:solidFill>
                <a:schemeClr val="dk1"/>
              </a:solidFill>
              <a:latin typeface="Arial"/>
              <a:ea typeface="Arial"/>
              <a:cs typeface="Arial"/>
              <a:sym typeface="Arial"/>
            </a:endParaRPr>
          </a:p>
        </p:txBody>
      </p:sp>
      <p:sp>
        <p:nvSpPr>
          <p:cNvPr id="81" name="Google Shape;81;p8"/>
          <p:cNvSpPr/>
          <p:nvPr/>
        </p:nvSpPr>
        <p:spPr>
          <a:xfrm>
            <a:off x="2237815" y="2271889"/>
            <a:ext cx="8484653" cy="3350474"/>
          </a:xfrm>
          <a:prstGeom prst="rect">
            <a:avLst/>
          </a:prstGeom>
          <a:noFill/>
          <a:ln>
            <a:noFill/>
          </a:ln>
        </p:spPr>
        <p:txBody>
          <a:bodyPr anchorCtr="0" anchor="t" bIns="0" lIns="0" spcFirstLastPara="1" rIns="0" wrap="square" tIns="0">
            <a:noAutofit/>
          </a:bodyPr>
          <a:lstStyle/>
          <a:p>
            <a:pPr indent="-242900" lvl="0" marL="242900" marR="0" rtl="0" algn="l">
              <a:lnSpc>
                <a:spcPct val="126008"/>
              </a:lnSpc>
              <a:spcBef>
                <a:spcPts val="0"/>
              </a:spcBef>
              <a:spcAft>
                <a:spcPts val="0"/>
              </a:spcAft>
              <a:buClr>
                <a:srgbClr val="000000"/>
              </a:buClr>
              <a:buSzPts val="2430"/>
              <a:buFont typeface="Jost"/>
              <a:buChar char="•"/>
            </a:pPr>
            <a:r>
              <a:rPr b="0" i="0" lang="en-US" sz="2430" u="none" cap="none" strike="noStrike">
                <a:solidFill>
                  <a:srgbClr val="000000"/>
                </a:solidFill>
                <a:latin typeface="Jost"/>
                <a:ea typeface="Jost"/>
                <a:cs typeface="Jost"/>
                <a:sym typeface="Jost"/>
              </a:rPr>
              <a:t>Firstly,ı selected my exam period from my academic calendar and ı selected the non-exam period by randomly due to randomization rule for testing my hypothesis.</a:t>
            </a:r>
            <a:endParaRPr/>
          </a:p>
          <a:p>
            <a:pPr indent="-242900" lvl="0" marL="242900" marR="0" rtl="0" algn="l">
              <a:lnSpc>
                <a:spcPct val="126008"/>
              </a:lnSpc>
              <a:spcBef>
                <a:spcPts val="2341"/>
              </a:spcBef>
              <a:spcAft>
                <a:spcPts val="0"/>
              </a:spcAft>
              <a:buClr>
                <a:srgbClr val="000000"/>
              </a:buClr>
              <a:buSzPts val="2430"/>
              <a:buFont typeface="Jost"/>
              <a:buChar char="•"/>
            </a:pPr>
            <a:r>
              <a:rPr b="0" i="0" lang="en-US" sz="2430" u="none" cap="none" strike="noStrike">
                <a:solidFill>
                  <a:srgbClr val="000000"/>
                </a:solidFill>
                <a:latin typeface="Jost"/>
                <a:ea typeface="Jost"/>
                <a:cs typeface="Jost"/>
                <a:sym typeface="Jost"/>
              </a:rPr>
              <a:t>So,as seen in the previous 2 slides,my videos wathced in the exam weeks are decreasing but the type of content does not change so much.So lets dive to a deeper search with my apple health data.</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86" name="Shape 86"/>
        <p:cNvGrpSpPr/>
        <p:nvPr/>
      </p:nvGrpSpPr>
      <p:grpSpPr>
        <a:xfrm>
          <a:off x="0" y="0"/>
          <a:ext cx="0" cy="0"/>
          <a:chOff x="0" y="0"/>
          <a:chExt cx="0" cy="0"/>
        </a:xfrm>
      </p:grpSpPr>
      <p:sp>
        <p:nvSpPr>
          <p:cNvPr id="87" name="Google Shape;87;p9"/>
          <p:cNvSpPr/>
          <p:nvPr/>
        </p:nvSpPr>
        <p:spPr>
          <a:xfrm>
            <a:off x="28568" y="489522"/>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STEP COUNT DATA</a:t>
            </a:r>
            <a:endParaRPr b="0" i="0" sz="1800" u="none" cap="none" strike="noStrike">
              <a:solidFill>
                <a:schemeClr val="dk1"/>
              </a:solidFill>
              <a:latin typeface="Arial"/>
              <a:ea typeface="Arial"/>
              <a:cs typeface="Arial"/>
              <a:sym typeface="Arial"/>
            </a:endParaRPr>
          </a:p>
        </p:txBody>
      </p:sp>
      <p:pic>
        <p:nvPicPr>
          <p:cNvPr id="88" name="Google Shape;88;p9"/>
          <p:cNvPicPr preferRelativeResize="0"/>
          <p:nvPr/>
        </p:nvPicPr>
        <p:blipFill rotWithShape="1">
          <a:blip r:embed="rId3">
            <a:alphaModFix/>
          </a:blip>
          <a:srcRect b="0" l="0" r="0" t="0"/>
          <a:stretch/>
        </p:blipFill>
        <p:spPr>
          <a:xfrm>
            <a:off x="-9523" y="3937603"/>
            <a:ext cx="12217520" cy="28568"/>
          </a:xfrm>
          <a:prstGeom prst="rect">
            <a:avLst/>
          </a:prstGeom>
          <a:noFill/>
          <a:ln>
            <a:noFill/>
          </a:ln>
        </p:spPr>
      </p:pic>
      <p:pic>
        <p:nvPicPr>
          <p:cNvPr descr="daily_step_count.png" id="89" name="Google Shape;89;p9"/>
          <p:cNvPicPr preferRelativeResize="0"/>
          <p:nvPr/>
        </p:nvPicPr>
        <p:blipFill rotWithShape="1">
          <a:blip r:embed="rId4">
            <a:alphaModFix/>
          </a:blip>
          <a:srcRect b="-21814" l="-1691" r="-1690" t="-21814"/>
          <a:stretch/>
        </p:blipFill>
        <p:spPr>
          <a:xfrm>
            <a:off x="676106" y="1314121"/>
            <a:ext cx="5227743" cy="3603932"/>
          </a:xfrm>
          <a:prstGeom prst="rect">
            <a:avLst/>
          </a:prstGeom>
          <a:noFill/>
          <a:ln>
            <a:noFill/>
          </a:ln>
        </p:spPr>
      </p:pic>
      <p:sp>
        <p:nvSpPr>
          <p:cNvPr id="90" name="Google Shape;90;p9"/>
          <p:cNvSpPr/>
          <p:nvPr/>
        </p:nvSpPr>
        <p:spPr>
          <a:xfrm>
            <a:off x="1180805" y="5235357"/>
            <a:ext cx="3770957" cy="799900"/>
          </a:xfrm>
          <a:prstGeom prst="rect">
            <a:avLst/>
          </a:prstGeom>
          <a:noFill/>
          <a:ln>
            <a:noFill/>
          </a:ln>
        </p:spPr>
        <p:txBody>
          <a:bodyPr anchorCtr="0" anchor="t" bIns="0" lIns="0" spcFirstLastPara="1" rIns="0" wrap="square" tIns="0">
            <a:noAutofit/>
          </a:bodyPr>
          <a:lstStyle/>
          <a:p>
            <a:pPr indent="0" lvl="0" marL="0" marR="0" rtl="0" algn="l">
              <a:lnSpc>
                <a:spcPct val="133017"/>
              </a:lnSpc>
              <a:spcBef>
                <a:spcPts val="0"/>
              </a:spcBef>
              <a:spcAft>
                <a:spcPts val="0"/>
              </a:spcAft>
              <a:buClr>
                <a:srgbClr val="000000"/>
              </a:buClr>
              <a:buSzPts val="1584"/>
              <a:buFont typeface="Jost"/>
              <a:buNone/>
            </a:pPr>
            <a:r>
              <a:rPr b="0" i="0" lang="en-US" sz="1584" u="none" cap="none" strike="noStrike">
                <a:solidFill>
                  <a:srgbClr val="000000"/>
                </a:solidFill>
                <a:latin typeface="Jost"/>
                <a:ea typeface="Jost"/>
                <a:cs typeface="Jost"/>
                <a:sym typeface="Jost"/>
              </a:rPr>
              <a:t>From here, I want to emphasize that on 16 November, there is a peak, and that's the exam date of mine.</a:t>
            </a:r>
            <a:endParaRPr b="0" i="0" sz="1800" u="none" cap="none" strike="noStrike">
              <a:solidFill>
                <a:schemeClr val="dk1"/>
              </a:solidFill>
              <a:latin typeface="Arial"/>
              <a:ea typeface="Arial"/>
              <a:cs typeface="Arial"/>
              <a:sym typeface="Arial"/>
            </a:endParaRPr>
          </a:p>
        </p:txBody>
      </p:sp>
      <p:pic>
        <p:nvPicPr>
          <p:cNvPr descr="dailystepvs.png" id="91" name="Google Shape;91;p9"/>
          <p:cNvPicPr preferRelativeResize="0"/>
          <p:nvPr/>
        </p:nvPicPr>
        <p:blipFill rotWithShape="1">
          <a:blip r:embed="rId5">
            <a:alphaModFix/>
          </a:blip>
          <a:srcRect b="-50000" l="3148" r="3147" t="-50000"/>
          <a:stretch/>
        </p:blipFill>
        <p:spPr>
          <a:xfrm>
            <a:off x="6503949" y="476131"/>
            <a:ext cx="4985258" cy="5279912"/>
          </a:xfrm>
          <a:prstGeom prst="rect">
            <a:avLst/>
          </a:prstGeom>
          <a:noFill/>
          <a:ln>
            <a:noFill/>
          </a:ln>
        </p:spPr>
      </p:pic>
      <p:sp>
        <p:nvSpPr>
          <p:cNvPr id="92" name="Google Shape;92;p9"/>
          <p:cNvSpPr/>
          <p:nvPr/>
        </p:nvSpPr>
        <p:spPr>
          <a:xfrm>
            <a:off x="7161009" y="4892543"/>
            <a:ext cx="3770957" cy="1066533"/>
          </a:xfrm>
          <a:prstGeom prst="rect">
            <a:avLst/>
          </a:prstGeom>
          <a:noFill/>
          <a:ln>
            <a:noFill/>
          </a:ln>
        </p:spPr>
        <p:txBody>
          <a:bodyPr anchorCtr="0" anchor="t" bIns="0" lIns="0" spcFirstLastPara="1" rIns="0" wrap="square" tIns="0">
            <a:noAutofit/>
          </a:bodyPr>
          <a:lstStyle/>
          <a:p>
            <a:pPr indent="0" lvl="0" marL="0" marR="0" rtl="0" algn="l">
              <a:lnSpc>
                <a:spcPct val="133017"/>
              </a:lnSpc>
              <a:spcBef>
                <a:spcPts val="0"/>
              </a:spcBef>
              <a:spcAft>
                <a:spcPts val="0"/>
              </a:spcAft>
              <a:buClr>
                <a:srgbClr val="000000"/>
              </a:buClr>
              <a:buSzPts val="1584"/>
              <a:buFont typeface="Jost"/>
              <a:buNone/>
            </a:pPr>
            <a:r>
              <a:rPr b="0" i="0" lang="en-US" sz="1584" u="none" cap="none" strike="noStrike">
                <a:solidFill>
                  <a:srgbClr val="000000"/>
                </a:solidFill>
                <a:latin typeface="Jost"/>
                <a:ea typeface="Jost"/>
                <a:cs typeface="Jost"/>
                <a:sym typeface="Jost"/>
              </a:rPr>
              <a:t>The comparison of periods suggests there is similarity between them, but we cannot obtain anything from the comparison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97" name="Shape 97"/>
        <p:cNvGrpSpPr/>
        <p:nvPr/>
      </p:nvGrpSpPr>
      <p:grpSpPr>
        <a:xfrm>
          <a:off x="0" y="0"/>
          <a:ext cx="0" cy="0"/>
          <a:chOff x="0" y="0"/>
          <a:chExt cx="0" cy="0"/>
        </a:xfrm>
      </p:grpSpPr>
      <p:sp>
        <p:nvSpPr>
          <p:cNvPr id="98" name="Google Shape;98;p10"/>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SEARCHING FOR RELATIONSHIP</a:t>
            </a:r>
            <a:endParaRPr b="0" i="0" sz="1800" u="none" cap="none" strike="noStrike">
              <a:solidFill>
                <a:schemeClr val="dk1"/>
              </a:solidFill>
              <a:latin typeface="Arial"/>
              <a:ea typeface="Arial"/>
              <a:cs typeface="Arial"/>
              <a:sym typeface="Arial"/>
            </a:endParaRPr>
          </a:p>
        </p:txBody>
      </p:sp>
      <p:pic>
        <p:nvPicPr>
          <p:cNvPr descr="Scatter.png" id="99" name="Google Shape;99;p10"/>
          <p:cNvPicPr preferRelativeResize="0"/>
          <p:nvPr/>
        </p:nvPicPr>
        <p:blipFill rotWithShape="1">
          <a:blip r:embed="rId3">
            <a:alphaModFix/>
          </a:blip>
          <a:srcRect b="0" l="0" r="0" t="0"/>
          <a:stretch/>
        </p:blipFill>
        <p:spPr>
          <a:xfrm>
            <a:off x="1920543" y="1647413"/>
            <a:ext cx="8347867" cy="4142339"/>
          </a:xfrm>
          <a:prstGeom prst="rect">
            <a:avLst/>
          </a:prstGeom>
          <a:noFill/>
          <a:ln>
            <a:noFill/>
          </a:ln>
        </p:spPr>
      </p:pic>
      <p:sp>
        <p:nvSpPr>
          <p:cNvPr id="100" name="Google Shape;100;p10"/>
          <p:cNvSpPr/>
          <p:nvPr/>
        </p:nvSpPr>
        <p:spPr>
          <a:xfrm>
            <a:off x="0" y="5926789"/>
            <a:ext cx="12188952" cy="51422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There is no correlation between these two. I mean they are different. Step counts in non-exam periods tend to be lower in total. So this is a false argument about my physical activity decreasing in exam weeks.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8D0AB"/>
        </a:solidFill>
      </p:bgPr>
    </p:bg>
    <p:spTree>
      <p:nvGrpSpPr>
        <p:cNvPr id="105" name="Shape 105"/>
        <p:cNvGrpSpPr/>
        <p:nvPr/>
      </p:nvGrpSpPr>
      <p:grpSpPr>
        <a:xfrm>
          <a:off x="0" y="0"/>
          <a:ext cx="0" cy="0"/>
          <a:chOff x="0" y="0"/>
          <a:chExt cx="0" cy="0"/>
        </a:xfrm>
      </p:grpSpPr>
      <p:sp>
        <p:nvSpPr>
          <p:cNvPr id="106" name="Google Shape;106;p11"/>
          <p:cNvSpPr/>
          <p:nvPr/>
        </p:nvSpPr>
        <p:spPr>
          <a:xfrm>
            <a:off x="0" y="403819"/>
            <a:ext cx="12188952" cy="418995"/>
          </a:xfrm>
          <a:prstGeom prst="rect">
            <a:avLst/>
          </a:prstGeom>
          <a:noFill/>
          <a:ln>
            <a:noFill/>
          </a:ln>
        </p:spPr>
        <p:txBody>
          <a:bodyPr anchorCtr="0" anchor="t" bIns="0" lIns="0" spcFirstLastPara="1" rIns="0" wrap="square" tIns="0">
            <a:noAutofit/>
          </a:bodyPr>
          <a:lstStyle/>
          <a:p>
            <a:pPr indent="0" lvl="0" marL="0" marR="0" rtl="0" algn="ctr">
              <a:lnSpc>
                <a:spcPct val="112000"/>
              </a:lnSpc>
              <a:spcBef>
                <a:spcPts val="0"/>
              </a:spcBef>
              <a:spcAft>
                <a:spcPts val="0"/>
              </a:spcAft>
              <a:buClr>
                <a:srgbClr val="000000"/>
              </a:buClr>
              <a:buSzPts val="3000"/>
              <a:buFont typeface="Jost"/>
              <a:buNone/>
            </a:pPr>
            <a:r>
              <a:rPr b="0" i="0" lang="en-US" sz="3000" u="none" cap="none" strike="noStrike">
                <a:solidFill>
                  <a:srgbClr val="000000"/>
                </a:solidFill>
                <a:latin typeface="Jost"/>
                <a:ea typeface="Jost"/>
                <a:cs typeface="Jost"/>
                <a:sym typeface="Jost"/>
              </a:rPr>
              <a:t>ADDITIONAL PLOTS FOR STATISTICS</a:t>
            </a:r>
            <a:endParaRPr b="0" i="0" sz="1800" u="none" cap="none" strike="noStrike">
              <a:solidFill>
                <a:schemeClr val="dk1"/>
              </a:solidFill>
              <a:latin typeface="Arial"/>
              <a:ea typeface="Arial"/>
              <a:cs typeface="Arial"/>
              <a:sym typeface="Arial"/>
            </a:endParaRPr>
          </a:p>
        </p:txBody>
      </p:sp>
      <p:pic>
        <p:nvPicPr>
          <p:cNvPr descr="additional plot.png" id="107" name="Google Shape;107;p11"/>
          <p:cNvPicPr preferRelativeResize="0"/>
          <p:nvPr/>
        </p:nvPicPr>
        <p:blipFill rotWithShape="1">
          <a:blip r:embed="rId3">
            <a:alphaModFix/>
          </a:blip>
          <a:srcRect b="-1372" l="-1372" r="-1372" t="-1372"/>
          <a:stretch/>
        </p:blipFill>
        <p:spPr>
          <a:xfrm>
            <a:off x="476131" y="1628517"/>
            <a:ext cx="5523119" cy="3227869"/>
          </a:xfrm>
          <a:prstGeom prst="rect">
            <a:avLst/>
          </a:prstGeom>
          <a:noFill/>
          <a:ln>
            <a:noFill/>
          </a:ln>
        </p:spPr>
      </p:pic>
      <p:sp>
        <p:nvSpPr>
          <p:cNvPr id="108" name="Google Shape;108;p11"/>
          <p:cNvSpPr/>
          <p:nvPr/>
        </p:nvSpPr>
        <p:spPr>
          <a:xfrm>
            <a:off x="199975" y="5026930"/>
            <a:ext cx="6075431" cy="1028443"/>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The boxplot shows that physical activity actually increased during exam periods, which contradicts the initial expectation that it would decrease. The data appears to suggest the opposite trend to what was anticipated.</a:t>
            </a:r>
            <a:endParaRPr b="0" i="0" sz="1800" u="none" cap="none" strike="noStrike">
              <a:solidFill>
                <a:schemeClr val="dk1"/>
              </a:solidFill>
              <a:latin typeface="Arial"/>
              <a:ea typeface="Arial"/>
              <a:cs typeface="Arial"/>
              <a:sym typeface="Arial"/>
            </a:endParaRPr>
          </a:p>
        </p:txBody>
      </p:sp>
      <p:pic>
        <p:nvPicPr>
          <p:cNvPr descr="violin2.png" id="109" name="Google Shape;109;p11"/>
          <p:cNvPicPr preferRelativeResize="0"/>
          <p:nvPr/>
        </p:nvPicPr>
        <p:blipFill rotWithShape="1">
          <a:blip r:embed="rId4">
            <a:alphaModFix/>
          </a:blip>
          <a:srcRect b="-2481" l="-2482" r="-2481" t="-2482"/>
          <a:stretch/>
        </p:blipFill>
        <p:spPr>
          <a:xfrm>
            <a:off x="6189702" y="1595010"/>
            <a:ext cx="5523119" cy="3294884"/>
          </a:xfrm>
          <a:prstGeom prst="rect">
            <a:avLst/>
          </a:prstGeom>
          <a:noFill/>
          <a:ln>
            <a:noFill/>
          </a:ln>
        </p:spPr>
      </p:pic>
      <p:sp>
        <p:nvSpPr>
          <p:cNvPr id="110" name="Google Shape;110;p11"/>
          <p:cNvSpPr/>
          <p:nvPr/>
        </p:nvSpPr>
        <p:spPr>
          <a:xfrm>
            <a:off x="5913546" y="5026930"/>
            <a:ext cx="6075431" cy="257111"/>
          </a:xfrm>
          <a:prstGeom prst="rect">
            <a:avLst/>
          </a:prstGeom>
          <a:noFill/>
          <a:ln>
            <a:noFill/>
          </a:ln>
        </p:spPr>
        <p:txBody>
          <a:bodyPr anchorCtr="0" anchor="t" bIns="0" lIns="0" spcFirstLastPara="1" rIns="0" wrap="square" tIns="0">
            <a:noAutofit/>
          </a:bodyPr>
          <a:lstStyle/>
          <a:p>
            <a:pPr indent="0" lvl="0" marL="0" marR="0" rtl="0" algn="ctr">
              <a:lnSpc>
                <a:spcPct val="126049"/>
              </a:lnSpc>
              <a:spcBef>
                <a:spcPts val="0"/>
              </a:spcBef>
              <a:spcAft>
                <a:spcPts val="0"/>
              </a:spcAft>
              <a:buClr>
                <a:srgbClr val="000000"/>
              </a:buClr>
              <a:buSzPts val="1620"/>
              <a:buFont typeface="Jost"/>
              <a:buNone/>
            </a:pPr>
            <a:r>
              <a:rPr b="0" i="0" lang="en-US" sz="1620" u="none" cap="none" strike="noStrike">
                <a:solidFill>
                  <a:srgbClr val="000000"/>
                </a:solidFill>
                <a:latin typeface="Jost"/>
                <a:ea typeface="Jost"/>
                <a:cs typeface="Jost"/>
                <a:sym typeface="Jost"/>
              </a:rPr>
              <a:t>And that's the additional violin plot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